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89" r:id="rId13"/>
    <p:sldId id="290" r:id="rId14"/>
    <p:sldId id="291" r:id="rId15"/>
    <p:sldId id="292" r:id="rId16"/>
    <p:sldId id="281" r:id="rId17"/>
    <p:sldId id="301" r:id="rId18"/>
    <p:sldId id="306" r:id="rId19"/>
    <p:sldId id="307" r:id="rId20"/>
    <p:sldId id="302" r:id="rId21"/>
    <p:sldId id="303" r:id="rId22"/>
    <p:sldId id="304" r:id="rId23"/>
    <p:sldId id="266" r:id="rId24"/>
    <p:sldId id="318" r:id="rId25"/>
    <p:sldId id="319" r:id="rId26"/>
    <p:sldId id="294" r:id="rId27"/>
    <p:sldId id="267" r:id="rId28"/>
    <p:sldId id="317" r:id="rId29"/>
    <p:sldId id="268" r:id="rId30"/>
    <p:sldId id="269" r:id="rId31"/>
    <p:sldId id="270" r:id="rId32"/>
    <p:sldId id="271" r:id="rId33"/>
    <p:sldId id="272" r:id="rId34"/>
    <p:sldId id="314" r:id="rId35"/>
    <p:sldId id="315" r:id="rId36"/>
    <p:sldId id="316" r:id="rId37"/>
    <p:sldId id="274" r:id="rId38"/>
    <p:sldId id="275" r:id="rId39"/>
    <p:sldId id="276" r:id="rId40"/>
    <p:sldId id="277" r:id="rId41"/>
    <p:sldId id="278" r:id="rId42"/>
    <p:sldId id="295" r:id="rId43"/>
    <p:sldId id="296" r:id="rId44"/>
    <p:sldId id="297" r:id="rId45"/>
    <p:sldId id="299" r:id="rId46"/>
    <p:sldId id="298" r:id="rId47"/>
    <p:sldId id="300" r:id="rId48"/>
    <p:sldId id="305" r:id="rId49"/>
    <p:sldId id="311" r:id="rId50"/>
    <p:sldId id="312" r:id="rId51"/>
    <p:sldId id="313" r:id="rId52"/>
    <p:sldId id="279" r:id="rId53"/>
    <p:sldId id="280" r:id="rId54"/>
    <p:sldId id="284" r:id="rId55"/>
    <p:sldId id="282" r:id="rId56"/>
    <p:sldId id="283" r:id="rId57"/>
    <p:sldId id="285" r:id="rId58"/>
    <p:sldId id="286" r:id="rId59"/>
    <p:sldId id="308" r:id="rId60"/>
    <p:sldId id="309" r:id="rId61"/>
    <p:sldId id="310" r:id="rId62"/>
    <p:sldId id="287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286E29-6720-4B2F-9C27-089D50735EFA}">
          <p14:sldIdLst>
            <p14:sldId id="256"/>
            <p14:sldId id="257"/>
            <p14:sldId id="258"/>
          </p14:sldIdLst>
        </p14:section>
        <p14:section name="Why plot" id="{BEA6DE8D-0E37-4732-8A60-F25B8F580686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88"/>
            <p14:sldId id="289"/>
            <p14:sldId id="290"/>
            <p14:sldId id="291"/>
            <p14:sldId id="292"/>
          </p14:sldIdLst>
        </p14:section>
        <p14:section name="Linear models" id="{B47D4736-8ACA-4279-938A-2B708E66F529}">
          <p14:sldIdLst>
            <p14:sldId id="281"/>
            <p14:sldId id="301"/>
            <p14:sldId id="306"/>
            <p14:sldId id="307"/>
            <p14:sldId id="302"/>
            <p14:sldId id="303"/>
            <p14:sldId id="304"/>
            <p14:sldId id="266"/>
            <p14:sldId id="318"/>
            <p14:sldId id="319"/>
            <p14:sldId id="294"/>
            <p14:sldId id="267"/>
            <p14:sldId id="317"/>
            <p14:sldId id="268"/>
            <p14:sldId id="269"/>
            <p14:sldId id="270"/>
            <p14:sldId id="271"/>
            <p14:sldId id="272"/>
            <p14:sldId id="314"/>
            <p14:sldId id="315"/>
            <p14:sldId id="316"/>
          </p14:sldIdLst>
        </p14:section>
        <p14:section name="Effect plots" id="{D5179D06-FF34-489D-9208-ABF88DB90DD5}">
          <p14:sldIdLst>
            <p14:sldId id="274"/>
            <p14:sldId id="275"/>
            <p14:sldId id="276"/>
            <p14:sldId id="277"/>
            <p14:sldId id="278"/>
          </p14:sldIdLst>
        </p14:section>
        <p14:section name="visreg" id="{10838661-02B2-43B5-8921-9531521D05E9}">
          <p14:sldIdLst>
            <p14:sldId id="295"/>
            <p14:sldId id="296"/>
            <p14:sldId id="297"/>
            <p14:sldId id="299"/>
            <p14:sldId id="298"/>
            <p14:sldId id="300"/>
            <p14:sldId id="305"/>
          </p14:sldIdLst>
        </p14:section>
        <p14:section name="Trees" id="{777E4205-D8A1-471A-B949-9016F90C393B}">
          <p14:sldIdLst>
            <p14:sldId id="311"/>
            <p14:sldId id="312"/>
            <p14:sldId id="313"/>
          </p14:sldIdLst>
        </p14:section>
        <p14:section name="Diagnostic plots" id="{0ED3A0F7-BF54-4AA2-BD41-8C356FDF0777}">
          <p14:sldIdLst>
            <p14:sldId id="279"/>
            <p14:sldId id="280"/>
            <p14:sldId id="284"/>
            <p14:sldId id="282"/>
            <p14:sldId id="283"/>
            <p14:sldId id="285"/>
            <p14:sldId id="286"/>
            <p14:sldId id="308"/>
            <p14:sldId id="309"/>
            <p14:sldId id="310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1" autoAdjust="0"/>
    <p:restoredTop sz="94824" autoAdjust="0"/>
  </p:normalViewPr>
  <p:slideViewPr>
    <p:cSldViewPr>
      <p:cViewPr varScale="1">
        <p:scale>
          <a:sx n="98" d="100"/>
          <a:sy n="98" d="100"/>
        </p:scale>
        <p:origin x="147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5CEC-B4DB-421E-BD7D-F5D0F79EA65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08BF-5AC2-4B21-B7F5-DC86E8894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2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4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FCBB5-5555-47A9-AE6E-30AF9223701B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662-E2E6-47BC-B493-3EA4FCF734B6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D65-5602-4172-B54C-6A65165A1845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90DE-8138-4626-BC3F-DF68A3BD09D8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8E3F-75DF-45E8-9F6B-4F2E22494A32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62075"/>
          </a:xfrm>
        </p:spPr>
        <p:txBody>
          <a:bodyPr anchor="t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581400"/>
            <a:ext cx="7772400" cy="1219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DA82-3E7C-4CFB-A30B-53D3893EF32E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D8AD-4C83-4D73-AEE7-5E801ED5356C}" type="datetime1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93DB-DD64-49D6-A5C2-F6ACE2B1530B}" type="datetime1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94C3-7A0F-4E28-9A06-985C13FFBB01}" type="datetime1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2D3-0011-41C0-B2C5-6B713844DB1C}" type="datetime1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E19A-9EFD-417C-93CE-FC2F485F3533}" type="datetime1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954C-8CD1-4968-8DFE-C7948C62F830}" type="datetime1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092D-FE75-4F27-B0C3-A897761F708C}" type="datetime1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VisMLM-cour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web/packages/datasauRu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incentarelbundock.github.io/modelsummary/articles/datasummary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guides/tableau-playbook-sparklin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rstudio.com/products/rstudio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pbreheny.github.io/visreg/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8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5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2456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Linear Models: </a:t>
            </a:r>
            <a:br>
              <a:rPr lang="en-US" dirty="0"/>
            </a:br>
            <a:r>
              <a:rPr lang="en-US" dirty="0"/>
              <a:t>An R Bag of Tricks</a:t>
            </a:r>
            <a:br>
              <a:rPr lang="en-US" dirty="0"/>
            </a:br>
            <a:r>
              <a:rPr lang="en-US" dirty="0"/>
              <a:t>Session 1: Getting Started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58488"/>
            <a:ext cx="64008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Michael Friendly </a:t>
            </a:r>
          </a:p>
          <a:p>
            <a:r>
              <a:rPr lang="en-US" dirty="0"/>
              <a:t>SCS Short Course</a:t>
            </a:r>
          </a:p>
          <a:p>
            <a:r>
              <a:rPr lang="en-US" dirty="0"/>
              <a:t>Oct-Nov, 2021</a:t>
            </a:r>
          </a:p>
          <a:p>
            <a:r>
              <a:rPr lang="en-US" dirty="0">
                <a:hlinkClick r:id="rId2"/>
              </a:rPr>
              <a:t>https://friendly.github.io/VisMLM-course/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6" y="228602"/>
            <a:ext cx="2510286" cy="2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54" y="282821"/>
            <a:ext cx="2302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32" y="357522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Dangers of numbers-only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69" y="1276905"/>
            <a:ext cx="2323810" cy="18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Student</a:t>
            </a:r>
            <a:r>
              <a:rPr lang="en-US" dirty="0"/>
              <a:t>: You said to run </a:t>
            </a:r>
            <a:r>
              <a:rPr lang="en-US" dirty="0" err="1"/>
              <a:t>descriptives</a:t>
            </a:r>
            <a:r>
              <a:rPr lang="en-US" dirty="0"/>
              <a:t> and compute the correlation. What next?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Consultant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Did you plot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4" y="3429000"/>
            <a:ext cx="4000500" cy="3033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429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exactly</a:t>
            </a:r>
            <a:r>
              <a:rPr lang="en-US" dirty="0"/>
              <a:t> the same stats, the data could be </a:t>
            </a:r>
            <a:r>
              <a:rPr lang="en-US" i="1" dirty="0"/>
              <a:t>any</a:t>
            </a:r>
            <a:r>
              <a:rPr lang="en-US" dirty="0"/>
              <a:t> of these plots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5334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how this in done in R:  </a:t>
            </a:r>
            <a:r>
              <a:rPr lang="en-US" sz="1400" dirty="0">
                <a:hlinkClick r:id="rId4"/>
              </a:rPr>
              <a:t>https://cran.r-project.org/web/packages/datasauRus/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F598A-FB5C-4F91-BD11-60F86AAC0934}"/>
              </a:ext>
            </a:extLst>
          </p:cNvPr>
          <p:cNvSpPr/>
          <p:nvPr/>
        </p:nvSpPr>
        <p:spPr>
          <a:xfrm>
            <a:off x="5374536" y="3478509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6CBF4B-7DB8-4FFF-A418-167D655357C0}"/>
              </a:ext>
            </a:extLst>
          </p:cNvPr>
          <p:cNvSpPr/>
          <p:nvPr/>
        </p:nvSpPr>
        <p:spPr>
          <a:xfrm>
            <a:off x="6172200" y="2965360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4D361F-C370-4267-A389-419651ABE645}"/>
              </a:ext>
            </a:extLst>
          </p:cNvPr>
          <p:cNvSpPr txBox="1"/>
          <p:nvPr/>
        </p:nvSpPr>
        <p:spPr>
          <a:xfrm>
            <a:off x="457200" y="40386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semi-graphic table shows the </a:t>
            </a:r>
            <a:r>
              <a:rPr lang="en-US" dirty="0">
                <a:solidFill>
                  <a:srgbClr val="FF0000"/>
                </a:solidFill>
              </a:rPr>
              <a:t>patterns</a:t>
            </a:r>
            <a:r>
              <a:rPr lang="en-US" dirty="0"/>
              <a:t> in the data</a:t>
            </a:r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you do need tables– make them pretty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Several R packages make it easier to construct informative &amp; pretty semi-graphic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22" y="2161161"/>
            <a:ext cx="5947410" cy="3764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DECA-3AE1-4344-BBE9-944D9B479D79}"/>
              </a:ext>
            </a:extLst>
          </p:cNvPr>
          <p:cNvSpPr txBox="1"/>
          <p:nvPr/>
        </p:nvSpPr>
        <p:spPr>
          <a:xfrm>
            <a:off x="457200" y="2895600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graph</a:t>
            </a:r>
          </a:p>
          <a:p>
            <a:endParaRPr lang="en-US" dirty="0"/>
          </a:p>
          <a:p>
            <a:r>
              <a:rPr lang="en-US" dirty="0"/>
              <a:t>Perhaps too cute!</a:t>
            </a:r>
          </a:p>
          <a:p>
            <a:endParaRPr lang="en-US" dirty="0"/>
          </a:p>
          <a:p>
            <a:r>
              <a:rPr lang="en-US" dirty="0"/>
              <a:t>Distribution of variables shown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BB440-BA45-4FF2-8241-2DDCE63DEAA9}"/>
              </a:ext>
            </a:extLst>
          </p:cNvPr>
          <p:cNvSpPr txBox="1"/>
          <p:nvPr/>
        </p:nvSpPr>
        <p:spPr>
          <a:xfrm>
            <a:off x="457200" y="6103427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produced using </a:t>
            </a:r>
            <a:r>
              <a:rPr lang="en-US" sz="1400" dirty="0" err="1"/>
              <a:t>modelsummary</a:t>
            </a:r>
            <a:r>
              <a:rPr lang="en-US" sz="1400" dirty="0"/>
              <a:t>::</a:t>
            </a:r>
            <a:r>
              <a:rPr lang="en-US" sz="1400" dirty="0" err="1"/>
              <a:t>datasummary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https://vincentarelbundock.github.io/modelsummary/articles/datasummary.html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34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</a:t>
            </a:r>
            <a:r>
              <a:rPr lang="en-US" dirty="0">
                <a:highlight>
                  <a:srgbClr val="FFFF00"/>
                </a:highlight>
              </a:rPr>
              <a:t>background</a:t>
            </a:r>
            <a:r>
              <a:rPr lang="en-US" dirty="0"/>
              <a:t>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  <a:p>
            <a:endParaRPr lang="en-US" dirty="0"/>
          </a:p>
          <a:p>
            <a:r>
              <a:rPr lang="en-US" dirty="0"/>
              <a:t>Background shading ~ value:</a:t>
            </a:r>
          </a:p>
          <a:p>
            <a:r>
              <a:rPr lang="en-US" dirty="0"/>
              <a:t>US &amp; Canada are made to stand out.</a:t>
            </a:r>
          </a:p>
          <a:p>
            <a:endParaRPr lang="en-US" dirty="0"/>
          </a:p>
          <a:p>
            <a:r>
              <a:rPr lang="en-US" dirty="0"/>
              <a:t>Tech note: use white text on a darker background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B3BF-F049-452D-A555-416B9D4D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Visual table ideas: Heatmap shading</a:t>
            </a:r>
          </a:p>
        </p:txBody>
      </p:sp>
      <p:pic>
        <p:nvPicPr>
          <p:cNvPr id="5" name="Picture 4" descr="A picture containing graphical user interface, timeline&#10;&#10;Description automatically generated">
            <a:extLst>
              <a:ext uri="{FF2B5EF4-FFF2-40B4-BE49-F238E27FC236}">
                <a16:creationId xmlns:a16="http://schemas.microsoft.com/office/drawing/2014/main" id="{8E0F9223-4265-4B84-A135-DC1767188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6031"/>
            <a:ext cx="8229600" cy="436168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7CF67-592B-4934-A775-914630EF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715A4-D009-4BBF-A240-E91C15EAEF6C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seen on TV …</a:t>
            </a:r>
          </a:p>
          <a:p>
            <a:r>
              <a:rPr lang="en-US" dirty="0"/>
              <a:t>          </a:t>
            </a:r>
            <a:r>
              <a:rPr lang="en-US" dirty="0" err="1"/>
              <a:t>Covid</a:t>
            </a:r>
            <a:r>
              <a:rPr lang="en-US" dirty="0"/>
              <a:t> rate ~ Age x Date x UK region</a:t>
            </a:r>
          </a:p>
          <a:p>
            <a:endParaRPr lang="en-US" dirty="0"/>
          </a:p>
          <a:p>
            <a:r>
              <a:rPr lang="en-US" dirty="0"/>
              <a:t>Better: incorporate geography, not just arrange regions alphabetically</a:t>
            </a:r>
          </a:p>
        </p:txBody>
      </p:sp>
    </p:spTree>
    <p:extLst>
      <p:ext uri="{BB962C8B-B14F-4D97-AF65-F5344CB8AC3E}">
        <p14:creationId xmlns:p14="http://schemas.microsoft.com/office/powerpoint/2010/main" val="8562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FD79-03E3-4E4E-9703-5F6C8C00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Sparklines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61C88-C9A2-4BC4-8EAD-11B29156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0307D1-81A7-4B34-A15E-0C24AAC0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78" y="1937854"/>
            <a:ext cx="5585715" cy="4104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F149D-1B5A-4B53-94AB-24065D6A864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Sparklines</a:t>
            </a:r>
            <a:r>
              <a:rPr lang="en-US" dirty="0"/>
              <a:t>: Mini graphics inserted into table cells or text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43339-26BC-4345-9F73-97144570A163}"/>
              </a:ext>
            </a:extLst>
          </p:cNvPr>
          <p:cNvSpPr txBox="1"/>
          <p:nvPr/>
        </p:nvSpPr>
        <p:spPr>
          <a:xfrm>
            <a:off x="457200" y="6248773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https://www.pluralsight.com/guides/tableau-playbook-sparklines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5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000" dirty="0" err="1"/>
              <a:t>Xs</a:t>
            </a:r>
            <a:r>
              <a:rPr lang="en-US" sz="2000" dirty="0"/>
              <a:t>: quantitative predictors, factors, interactions, …</a:t>
            </a:r>
          </a:p>
          <a:p>
            <a:r>
              <a:rPr lang="en-US" sz="2400" dirty="0"/>
              <a:t>Assumptions</a:t>
            </a:r>
            <a:r>
              <a:rPr lang="en-US" sz="2800" dirty="0"/>
              <a:t>: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Linearity</a:t>
            </a:r>
            <a:r>
              <a:rPr lang="en-US" altLang="en-US" sz="2000" dirty="0"/>
              <a:t>: Predictors (possibly transformed) are linearly related to the outcome, </a:t>
            </a:r>
            <a:r>
              <a:rPr lang="en-US" altLang="en-US" sz="2000" b="1" dirty="0"/>
              <a:t>y</a:t>
            </a:r>
            <a:r>
              <a:rPr lang="en-US" altLang="en-US" sz="2000" dirty="0"/>
              <a:t>.  [</a:t>
            </a:r>
            <a:r>
              <a:rPr lang="en-US" altLang="en-US" sz="2000" dirty="0">
                <a:solidFill>
                  <a:srgbClr val="660033"/>
                </a:solidFill>
              </a:rPr>
              <a:t>This just means linear in the </a:t>
            </a:r>
            <a:r>
              <a:rPr lang="en-US" altLang="en-US" sz="2000" b="1" dirty="0">
                <a:solidFill>
                  <a:srgbClr val="660033"/>
                </a:solidFill>
              </a:rPr>
              <a:t>parameters</a:t>
            </a:r>
            <a:r>
              <a:rPr lang="en-US" altLang="en-US" sz="2000" dirty="0">
                <a:solidFill>
                  <a:srgbClr val="660033"/>
                </a:solidFill>
              </a:rPr>
              <a:t>.]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Specification</a:t>
            </a:r>
            <a:r>
              <a:rPr lang="en-US" altLang="en-US" sz="2000" dirty="0"/>
              <a:t>: No important predictors have been omitted; only important ones included. [</a:t>
            </a:r>
            <a:r>
              <a:rPr lang="en-US" altLang="en-US" sz="2000" dirty="0">
                <a:solidFill>
                  <a:srgbClr val="660033"/>
                </a:solidFill>
              </a:rPr>
              <a:t>This is often key &amp; overlooked.]</a:t>
            </a:r>
          </a:p>
          <a:p>
            <a:pPr lvl="1"/>
            <a:r>
              <a:rPr lang="en-US" altLang="en-US" sz="2000" dirty="0"/>
              <a:t>The “holy trinity”: 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Independence</a:t>
            </a:r>
            <a:r>
              <a:rPr lang="en-US" altLang="en-US" sz="1800" dirty="0"/>
              <a:t>: the errors are uncorrelated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Homogeneity of variance</a:t>
            </a:r>
            <a:r>
              <a:rPr lang="en-US" altLang="en-US" sz="1800" dirty="0"/>
              <a:t>: </a:t>
            </a:r>
            <a:r>
              <a:rPr lang="en-US" altLang="en-US" sz="1800" dirty="0" err="1"/>
              <a:t>Var</a:t>
            </a:r>
            <a:r>
              <a:rPr lang="en-US" altLang="en-US" sz="1800" dirty="0"/>
              <a:t>(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dirty="0"/>
              <a:t>) = </a:t>
            </a:r>
            <a:r>
              <a:rPr lang="el-GR" altLang="en-US" sz="1800" dirty="0">
                <a:cs typeface="Arial" pitchFamily="34" charset="0"/>
              </a:rPr>
              <a:t>σ</a:t>
            </a:r>
            <a:r>
              <a:rPr lang="en-US" altLang="en-US" sz="1800" baseline="30000" dirty="0">
                <a:cs typeface="Arial" pitchFamily="34" charset="0"/>
              </a:rPr>
              <a:t>2</a:t>
            </a:r>
            <a:r>
              <a:rPr lang="en-US" altLang="en-US" sz="1800" dirty="0">
                <a:cs typeface="Arial" pitchFamily="34" charset="0"/>
              </a:rPr>
              <a:t> = constant</a:t>
            </a:r>
            <a:endParaRPr lang="el-GR" altLang="en-US" sz="1800" dirty="0">
              <a:cs typeface="Arial" pitchFamily="34" charset="0"/>
            </a:endParaRP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Normality</a:t>
            </a:r>
            <a:r>
              <a:rPr lang="en-US" altLang="en-US" sz="1800" dirty="0"/>
              <a:t>: 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baseline="-25000" dirty="0">
                <a:cs typeface="Arial" pitchFamily="34" charset="0"/>
              </a:rPr>
              <a:t> </a:t>
            </a:r>
            <a:r>
              <a:rPr lang="en-US" altLang="en-US" sz="1800" dirty="0">
                <a:cs typeface="Arial" pitchFamily="34" charset="0"/>
              </a:rPr>
              <a:t>have a normal distribution</a:t>
            </a:r>
            <a:endParaRPr lang="en-US" altLang="en-US" sz="1800" dirty="0"/>
          </a:p>
          <a:p>
            <a:pPr lvl="2"/>
            <a:endParaRPr lang="en-US" altLang="en-US" sz="1600" dirty="0">
              <a:solidFill>
                <a:srgbClr val="660033"/>
              </a:solidFill>
            </a:endParaRPr>
          </a:p>
          <a:p>
            <a:pPr lvl="1"/>
            <a:endParaRPr lang="en-US" altLang="en-US" sz="2000" dirty="0">
              <a:solidFill>
                <a:srgbClr val="660033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627770"/>
              </p:ext>
            </p:extLst>
          </p:nvPr>
        </p:nvGraphicFramePr>
        <p:xfrm>
          <a:off x="1682750" y="1525773"/>
          <a:ext cx="67357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Equation" r:id="rId3" imgW="2412720" imgH="241200" progId="Equation.DSMT4">
                  <p:embed/>
                </p:oleObj>
              </mc:Choice>
              <mc:Fallback>
                <p:oleObj name="Equation" r:id="rId3" imgW="2412720" imgH="241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525773"/>
                        <a:ext cx="673576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453588"/>
              </p:ext>
            </p:extLst>
          </p:nvPr>
        </p:nvGraphicFramePr>
        <p:xfrm>
          <a:off x="6781800" y="4800600"/>
          <a:ext cx="19812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" name="Equation" r:id="rId5" imgW="1002865" imgH="241195" progId="Equation.DSMT4">
                  <p:embed/>
                </p:oleObj>
              </mc:Choice>
              <mc:Fallback>
                <p:oleObj name="Equation" r:id="rId5" imgW="1002865" imgH="24119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19812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6248400" y="4648200"/>
            <a:ext cx="381000" cy="914400"/>
          </a:xfrm>
          <a:prstGeom prst="rightBrace">
            <a:avLst/>
          </a:prstGeom>
          <a:ln w="22225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9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9143-BE99-46FE-A73C-572F7873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“linear” models can include:</a:t>
                </a:r>
              </a:p>
              <a:p>
                <a:pPr lvl="1"/>
                <a:r>
                  <a:rPr lang="en-US" sz="2400" dirty="0"/>
                  <a:t>transformed predictors: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𝑎𝑔𝑒</m:t>
                        </m:r>
                      </m:e>
                    </m:rad>
                  </m:oMath>
                </a14:m>
                <a:r>
                  <a:rPr lang="en-US" sz="2400" b="0" dirty="0"/>
                  <a:t>, log(</a:t>
                </a:r>
                <a:r>
                  <a:rPr lang="en-US" sz="2400" b="0" i="1" dirty="0"/>
                  <a:t>income</a:t>
                </a:r>
                <a:r>
                  <a:rPr lang="en-US" sz="2400" b="0" dirty="0"/>
                  <a:t>)</a:t>
                </a:r>
              </a:p>
              <a:p>
                <a:pPr lvl="1"/>
                <a:r>
                  <a:rPr lang="en-US" sz="2400" dirty="0"/>
                  <a:t>polynomial terms: age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, age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, </a:t>
                </a:r>
                <a:r>
                  <a:rPr lang="en-US" sz="2000" dirty="0">
                    <a:latin typeface="Lucida Console" panose="020B0609040504020204" pitchFamily="49" charset="0"/>
                  </a:rPr>
                  <a:t>poly(age, </a:t>
                </a:r>
                <a:r>
                  <a:rPr lang="en-US" sz="2000" i="1" dirty="0">
                    <a:latin typeface="Lucida Console" panose="020B0609040504020204" pitchFamily="49" charset="0"/>
                  </a:rPr>
                  <a:t>n</a:t>
                </a:r>
                <a:r>
                  <a:rPr lang="en-US" sz="2000" dirty="0">
                    <a:latin typeface="Lucida Console" panose="020B0609040504020204" pitchFamily="49" charset="0"/>
                  </a:rPr>
                  <a:t>)</a:t>
                </a:r>
              </a:p>
              <a:p>
                <a:pPr lvl="1"/>
                <a:r>
                  <a:rPr lang="en-US" sz="2400" b="0" dirty="0"/>
                  <a:t>categorical “factors”, coded as dummy (0/1) variables</a:t>
                </a:r>
              </a:p>
              <a:p>
                <a:pPr lvl="2"/>
                <a:r>
                  <a:rPr lang="en-US" sz="2000" dirty="0"/>
                  <a:t>treated (Yes/No), Gender (M/F/non-binary)</a:t>
                </a:r>
              </a:p>
              <a:p>
                <a:pPr lvl="1"/>
                <a:r>
                  <a:rPr lang="en-US" sz="2400" b="0" dirty="0"/>
                  <a:t>interactions: effects of x</a:t>
                </a:r>
                <a:r>
                  <a:rPr lang="en-US" sz="2400" b="0" baseline="-25000" dirty="0"/>
                  <a:t>1</a:t>
                </a:r>
                <a:r>
                  <a:rPr lang="en-US" sz="2400" b="0" dirty="0"/>
                  <a:t> vary over levels of x</a:t>
                </a:r>
                <a:r>
                  <a:rPr lang="en-US" sz="2400" b="0" baseline="-25000" dirty="0"/>
                  <a:t>2</a:t>
                </a:r>
              </a:p>
              <a:p>
                <a:pPr lvl="2"/>
                <a:r>
                  <a:rPr lang="en-US" sz="2000" b="0" dirty="0"/>
                  <a:t>treated × age, treated </a:t>
                </a:r>
                <a:r>
                  <a:rPr lang="en-US" sz="2000" dirty="0"/>
                  <a:t>× sex,       (2 way)</a:t>
                </a:r>
              </a:p>
              <a:p>
                <a:pPr lvl="2"/>
                <a:r>
                  <a:rPr lang="en-US" sz="2000" dirty="0"/>
                  <a:t>treated × age × sex                        (3 way)</a:t>
                </a:r>
              </a:p>
              <a:p>
                <a:r>
                  <a:rPr lang="en-US" sz="2800" dirty="0"/>
                  <a:t>Linear model means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linear</a:t>
                </a:r>
                <a:r>
                  <a:rPr lang="en-US" sz="2800" dirty="0"/>
                  <a:t> in the parameters (</a:t>
                </a:r>
                <a:r>
                  <a:rPr lang="el-GR" sz="2800" dirty="0"/>
                  <a:t>β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),</a:t>
                </a:r>
              </a:p>
              <a:p>
                <a:endParaRPr lang="en-US" sz="2800" b="0" dirty="0"/>
              </a:p>
              <a:p>
                <a:r>
                  <a:rPr lang="en-US" sz="2800" dirty="0"/>
                  <a:t>In R, all handled by </a:t>
                </a:r>
                <a:r>
                  <a:rPr lang="en-US" sz="2400" dirty="0" err="1">
                    <a:latin typeface="Lucida Console" panose="020B0609040504020204" pitchFamily="49" charset="0"/>
                  </a:rPr>
                  <a:t>lm</a:t>
                </a:r>
                <a:r>
                  <a:rPr lang="en-US" sz="2400" dirty="0">
                    <a:latin typeface="Lucida Console" panose="020B0609040504020204" pitchFamily="49" charset="0"/>
                  </a:rPr>
                  <a:t>(y ~ …)</a:t>
                </a:r>
                <a:endParaRPr lang="en-US" sz="2400" b="0" dirty="0">
                  <a:latin typeface="Lucida Console" panose="020B0609040504020204" pitchFamily="49" charset="0"/>
                </a:endParaRP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5816A-7D58-42E9-99A9-B136922E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D082CA2-8C0B-4B4A-832A-A851C9722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704997"/>
              </p:ext>
            </p:extLst>
          </p:nvPr>
        </p:nvGraphicFramePr>
        <p:xfrm>
          <a:off x="914400" y="5181600"/>
          <a:ext cx="753978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" name="Equation" r:id="rId4" imgW="4775040" imgH="241200" progId="Equation.DSMT4">
                  <p:embed/>
                </p:oleObj>
              </mc:Choice>
              <mc:Fallback>
                <p:oleObj name="Equation" r:id="rId4" imgW="4775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5181600"/>
                        <a:ext cx="7539789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3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A518A-43E3-4B5A-841B-C03BE06911E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R,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for everything</a:t>
            </a:r>
          </a:p>
          <a:p>
            <a:pPr lvl="1"/>
            <a:r>
              <a:rPr lang="en-US" altLang="en-US" dirty="0"/>
              <a:t>Regression models (X1, ... </a:t>
            </a:r>
            <a:r>
              <a:rPr lang="en-US" altLang="en-US" dirty="0">
                <a:solidFill>
                  <a:srgbClr val="0000FF"/>
                </a:solidFill>
              </a:rPr>
              <a:t>quantitative</a:t>
            </a:r>
            <a:r>
              <a:rPr lang="en-US" altLang="en-US" dirty="0"/>
              <a:t>)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lvl="1"/>
            <a:r>
              <a:rPr lang="en-US" altLang="en-US" dirty="0"/>
              <a:t>ANOVA/ANCOVA models (A, B, ... </a:t>
            </a:r>
            <a:r>
              <a:rPr lang="en-US" altLang="en-US" dirty="0">
                <a:solidFill>
                  <a:srgbClr val="0000FF"/>
                </a:solidFill>
              </a:rPr>
              <a:t>factors</a:t>
            </a:r>
            <a:r>
              <a:rPr lang="en-US" altLang="en-US" dirty="0"/>
              <a:t>)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1066800" y="4586341"/>
            <a:ext cx="78486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C195F39-A85E-41BC-8BC3-66F8A5ECB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457450"/>
            <a:ext cx="76962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simple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X1+X2+X3,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(X1+X2+X3)^2,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two-way interactions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(log(y) ~ poly(X,3),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arbitrary transformations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F6AC3-61B7-4B90-9FC6-3FBAA8AE66A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Multivariate models: 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with 2+ y vars</a:t>
            </a:r>
          </a:p>
          <a:p>
            <a:pPr lvl="1"/>
            <a:r>
              <a:rPr lang="en-US" altLang="en-US" dirty="0"/>
              <a:t>Multivariate regression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MANOVA/MANCOVA models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018391" y="2533650"/>
            <a:ext cx="7696200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X1 + X2 + X3)         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MMreg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all linear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poly(X1,2) + poly(X2,2))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response surface</a:t>
            </a:r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1143000" y="4495800"/>
            <a:ext cx="6705600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A * B)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2-way MANOVA: A + B + A:B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MANCOVA (equal slopes)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 + X:A)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heterogeneous slopes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/>
      <p:bldP spid="696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need for this course</a:t>
            </a:r>
          </a:p>
          <a:p>
            <a:r>
              <a:rPr lang="en-US" dirty="0"/>
              <a:t>Why plot your data?</a:t>
            </a:r>
          </a:p>
          <a:p>
            <a:r>
              <a:rPr lang="en-US" dirty="0"/>
              <a:t>Data plots</a:t>
            </a:r>
          </a:p>
          <a:p>
            <a:r>
              <a:rPr lang="en-US" dirty="0"/>
              <a:t>Model (effect) plots</a:t>
            </a:r>
          </a:p>
          <a:p>
            <a:r>
              <a:rPr lang="en-US" dirty="0"/>
              <a:t>Diagnostic plots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0D0A-AD35-4F22-8F96-B2A76F04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</a:t>
                </a:r>
                <a:r>
                  <a:rPr lang="en-US" dirty="0"/>
                  <a:t> (0/1): lived/died; success/fail; …</a:t>
                </a:r>
              </a:p>
              <a:p>
                <a:r>
                  <a:rPr lang="en-US" sz="2600" dirty="0"/>
                  <a:t>logit (log odds) model:</a:t>
                </a:r>
              </a:p>
              <a:p>
                <a:pPr lvl="1"/>
                <a:r>
                  <a:rPr lang="en-US" dirty="0"/>
                  <a:t>logit(y)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logit model:  logit(y) = </a:t>
                </a:r>
                <a:r>
                  <a:rPr lang="el-GR" dirty="0"/>
                  <a:t>β</a:t>
                </a:r>
                <a:r>
                  <a:rPr lang="en-US" baseline="-25000" dirty="0"/>
                  <a:t>0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1</a:t>
                </a:r>
                <a:r>
                  <a:rPr lang="en-US" dirty="0"/>
                  <a:t> x</a:t>
                </a:r>
                <a:r>
                  <a:rPr lang="en-US" baseline="-25000" dirty="0"/>
                  <a:t>1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2</a:t>
                </a:r>
                <a:r>
                  <a:rPr lang="en-US" dirty="0"/>
                  <a:t> x</a:t>
                </a:r>
                <a:r>
                  <a:rPr lang="en-US" baseline="-25000" dirty="0"/>
                  <a:t>2</a:t>
                </a:r>
                <a:r>
                  <a:rPr lang="en-US" dirty="0"/>
                  <a:t> +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  <a:blipFill>
                <a:blip r:embed="rId2"/>
                <a:stretch>
                  <a:fillRect l="-3167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EA3B93E-ECB3-4E27-BD65-219F93C8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91" y="2229250"/>
            <a:ext cx="4038600" cy="411053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E8912-F7C5-4103-80AF-026ADD8A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E4265-4510-4D5D-97A4-EB027D9F1154}"/>
              </a:ext>
            </a:extLst>
          </p:cNvPr>
          <p:cNvSpPr txBox="1"/>
          <p:nvPr/>
        </p:nvSpPr>
        <p:spPr>
          <a:xfrm>
            <a:off x="407504" y="1235765"/>
            <a:ext cx="8176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Transformations of y &amp; other error distributions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0D144-9DD6-4ACD-A807-1C485C4AFE02}"/>
              </a:ext>
            </a:extLst>
          </p:cNvPr>
          <p:cNvSpPr txBox="1"/>
          <p:nvPr/>
        </p:nvSpPr>
        <p:spPr>
          <a:xfrm>
            <a:off x="539677" y="5622235"/>
            <a:ext cx="41148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(better ~ age + treat, </a:t>
            </a:r>
            <a:r>
              <a:rPr lang="en-US" dirty="0">
                <a:solidFill>
                  <a:srgbClr val="FF0000"/>
                </a:solidFill>
              </a:rPr>
              <a:t>family=binomial</a:t>
            </a:r>
            <a:r>
              <a:rPr lang="en-US" dirty="0"/>
              <a:t>,     </a:t>
            </a:r>
          </a:p>
          <a:p>
            <a:r>
              <a:rPr lang="en-US" dirty="0"/>
              <a:t>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1170665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5020-1E97-47BA-85E9-7554E4DA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C58AC-51EA-4F9A-B752-3C5BF05A7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4038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Improved </a:t>
            </a:r>
            <a:r>
              <a:rPr lang="en-US" sz="2400" dirty="0">
                <a:sym typeface="Symbol" panose="05050102010706020507" pitchFamily="18" charset="2"/>
              </a:rPr>
              <a:t></a:t>
            </a:r>
            <a:r>
              <a:rPr lang="en-US" sz="2400" dirty="0"/>
              <a:t> (“None” &lt; “Some” &lt; “Marked”)</a:t>
            </a:r>
          </a:p>
          <a:p>
            <a:r>
              <a:rPr lang="en-US" sz="2400" dirty="0"/>
              <a:t>Models: Proportional odds, generalized logits, …</a:t>
            </a:r>
          </a:p>
          <a:p>
            <a:pPr lvl="1"/>
            <a:endParaRPr lang="en-US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D38892-0A8E-467F-91B7-D807833A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60" y="1265248"/>
            <a:ext cx="3612857" cy="245142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039A7-EA24-4DBC-8D86-571A164D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5D4EF-AC99-4C66-AB0D-7556BAAB9925}"/>
              </a:ext>
            </a:extLst>
          </p:cNvPr>
          <p:cNvSpPr txBox="1"/>
          <p:nvPr/>
        </p:nvSpPr>
        <p:spPr>
          <a:xfrm>
            <a:off x="457200" y="121920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Ordinal responses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02BEEF2-6C61-4839-93E1-C5A89E4FD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74" y="3808656"/>
            <a:ext cx="3587143" cy="2455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4D2B1-1E4F-4DD1-947B-9C76BA8D30AA}"/>
              </a:ext>
            </a:extLst>
          </p:cNvPr>
          <p:cNvSpPr txBox="1"/>
          <p:nvPr/>
        </p:nvSpPr>
        <p:spPr>
          <a:xfrm>
            <a:off x="457200" y="3808656"/>
            <a:ext cx="4419600" cy="203132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library(MASS)</a:t>
            </a:r>
          </a:p>
          <a:p>
            <a:r>
              <a:rPr lang="en-US" dirty="0" err="1"/>
              <a:t>polr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data=Arthritis)</a:t>
            </a:r>
          </a:p>
          <a:p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r>
              <a:rPr lang="en-US" dirty="0" err="1"/>
              <a:t>multinom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 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426215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6629-BD04-4478-AB32-CABE550A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8B71-0343-4C6D-A915-3B492AE49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438400"/>
            <a:ext cx="8229600" cy="344924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models in R are specified by a symbolic model formula, applied to a </a:t>
            </a:r>
            <a:r>
              <a:rPr lang="en-US" sz="2400" dirty="0" err="1"/>
              <a:t>data.frame</a:t>
            </a:r>
            <a:endParaRPr lang="en-US" sz="2400" dirty="0"/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lm</a:t>
            </a:r>
            <a:r>
              <a:rPr lang="en-US" sz="2000" dirty="0"/>
              <a:t>(prestige ~ income + educ, data=Prestige)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glm</a:t>
            </a:r>
            <a:r>
              <a:rPr lang="en-US" sz="2000" dirty="0"/>
              <a:t>(better ~ age + sex + treat, data=Arthritis, family=binomial)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MASS:polr</a:t>
            </a:r>
            <a:r>
              <a:rPr lang="en-US" sz="2000" dirty="0"/>
              <a:t>(improved ~ age + sex + treat, data=Arthritis)</a:t>
            </a:r>
          </a:p>
          <a:p>
            <a:r>
              <a:rPr lang="en-US" sz="2400" dirty="0"/>
              <a:t>result (</a:t>
            </a:r>
            <a:r>
              <a:rPr lang="en-US" sz="2400" dirty="0">
                <a:latin typeface="Lucida Console" panose="020B0609040504020204" pitchFamily="49" charset="0"/>
              </a:rPr>
              <a:t>mod</a:t>
            </a:r>
            <a:r>
              <a:rPr lang="en-US" sz="2400" dirty="0"/>
              <a:t>) is a “model object”, of class </a:t>
            </a:r>
            <a:r>
              <a:rPr lang="en-US" sz="2400" dirty="0">
                <a:latin typeface="Lucida Console" panose="020B0609040504020204" pitchFamily="49" charset="0"/>
              </a:rPr>
              <a:t>“</a:t>
            </a:r>
            <a:r>
              <a:rPr lang="en-US" sz="2400" dirty="0" err="1">
                <a:latin typeface="Lucida Console" panose="020B0609040504020204" pitchFamily="49" charset="0"/>
              </a:rPr>
              <a:t>lm</a:t>
            </a:r>
            <a:r>
              <a:rPr lang="en-US" sz="2400" dirty="0">
                <a:latin typeface="Lucida Console" panose="020B0609040504020204" pitchFamily="49" charset="0"/>
              </a:rPr>
              <a:t>”, “</a:t>
            </a:r>
            <a:r>
              <a:rPr lang="en-US" sz="2400" dirty="0" err="1">
                <a:latin typeface="Lucida Console" panose="020B0609040504020204" pitchFamily="49" charset="0"/>
              </a:rPr>
              <a:t>glm</a:t>
            </a:r>
            <a:r>
              <a:rPr lang="en-US" sz="2400" dirty="0">
                <a:latin typeface="Lucida Console" panose="020B0609040504020204" pitchFamily="49" charset="0"/>
              </a:rPr>
              <a:t>”, </a:t>
            </a:r>
            <a:r>
              <a:rPr lang="en-US" sz="2400" dirty="0"/>
              <a:t>…</a:t>
            </a:r>
          </a:p>
          <a:p>
            <a:r>
              <a:rPr lang="en-US" sz="2400" dirty="0"/>
              <a:t>method functions:</a:t>
            </a:r>
          </a:p>
          <a:p>
            <a:pPr lvl="1"/>
            <a:r>
              <a:rPr lang="en-US" sz="2000" dirty="0"/>
              <a:t>plot(mod), plot(f(mod)), …</a:t>
            </a:r>
          </a:p>
          <a:p>
            <a:pPr lvl="1"/>
            <a:r>
              <a:rPr lang="en-US" sz="2000" dirty="0"/>
              <a:t>summary(mod), </a:t>
            </a:r>
            <a:r>
              <a:rPr lang="en-US" sz="2000" dirty="0" err="1"/>
              <a:t>coef</a:t>
            </a:r>
            <a:r>
              <a:rPr lang="en-US" sz="2000" dirty="0"/>
              <a:t>(mod), predict(mod),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0B692-B122-43C1-BF83-4DD08E65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4FCC1F6F-0C3E-479F-B222-ED80CA140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6" y="1130073"/>
            <a:ext cx="7955280" cy="1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7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Data plots:</a:t>
            </a:r>
          </a:p>
          <a:p>
            <a:pPr lvl="1"/>
            <a:r>
              <a:rPr lang="en-US" sz="2400" dirty="0"/>
              <a:t>plot response (y) vs. predictors, with smooth summaries</a:t>
            </a:r>
          </a:p>
          <a:p>
            <a:pPr lvl="1"/>
            <a:r>
              <a:rPr lang="en-US" sz="2400" dirty="0"/>
              <a:t>scatterplot matrix --- all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180DB-16FB-4AB2-9398-25100BC4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40" y="3488122"/>
            <a:ext cx="4356579" cy="297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99A27-D9AF-4A40-8D45-BD16C3574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265893"/>
            <a:ext cx="3116293" cy="30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 (effect) plots</a:t>
                </a:r>
              </a:p>
              <a:p>
                <a:pPr lvl="1"/>
                <a:r>
                  <a:rPr lang="en-US" sz="2400" dirty="0"/>
                  <a:t>plot predicted response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400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vs. predictors,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controlling</a:t>
                </a:r>
                <a:r>
                  <a:rPr lang="en-US" sz="2400" dirty="0"/>
                  <a:t> for variables not shown.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DEFAA-E74C-4876-A646-E48B9F591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31" y="3134673"/>
            <a:ext cx="4061718" cy="324694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58B4710-552B-4657-BE74-01B5A674B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23" y="3050095"/>
            <a:ext cx="3913377" cy="33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28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828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Diagnostic plots</a:t>
            </a:r>
          </a:p>
          <a:p>
            <a:pPr lvl="1"/>
            <a:r>
              <a:rPr lang="en-US" sz="2400" dirty="0"/>
              <a:t>N QQ plot: normality of residuals? outliers?</a:t>
            </a:r>
          </a:p>
          <a:p>
            <a:pPr lvl="1"/>
            <a:r>
              <a:rPr lang="en-US" sz="2400" dirty="0"/>
              <a:t>Influence plots: leverage &amp; outliers</a:t>
            </a:r>
          </a:p>
          <a:p>
            <a:pPr lvl="1"/>
            <a:r>
              <a:rPr lang="en-US" sz="2400" dirty="0"/>
              <a:t>Spread-level plots (non-constant variance?)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408D1-986B-4E11-BEA9-AA65105FD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792644"/>
            <a:ext cx="4605690" cy="372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73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14D2-57B8-4CB4-9C52-70F46C8D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607D-1522-4256-98BF-4830C21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Lucida Console" panose="020B0609040504020204" pitchFamily="49" charset="0"/>
              </a:rPr>
              <a:t>car</a:t>
            </a:r>
          </a:p>
          <a:p>
            <a:pPr lvl="1"/>
            <a:r>
              <a:rPr lang="en-US" sz="2600" dirty="0"/>
              <a:t>Enhanced scatterplots</a:t>
            </a:r>
          </a:p>
          <a:p>
            <a:pPr lvl="1"/>
            <a:r>
              <a:rPr lang="en-US" sz="2600" dirty="0"/>
              <a:t>Diagnostic plots</a:t>
            </a:r>
          </a:p>
          <a:p>
            <a:r>
              <a:rPr lang="en-US" sz="2800" dirty="0">
                <a:latin typeface="Lucida Console" panose="020B0609040504020204" pitchFamily="49" charset="0"/>
              </a:rPr>
              <a:t>effects</a:t>
            </a:r>
          </a:p>
          <a:p>
            <a:pPr lvl="1"/>
            <a:r>
              <a:rPr lang="en-US" sz="2400" dirty="0"/>
              <a:t>Plot fitted effects of one predictor, controlling all others</a:t>
            </a:r>
          </a:p>
          <a:p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endParaRPr lang="en-US" sz="2800" dirty="0">
              <a:latin typeface="Lucida Console" panose="020B0609040504020204" pitchFamily="49" charset="0"/>
            </a:endParaRPr>
          </a:p>
          <a:p>
            <a:pPr lvl="1"/>
            <a:r>
              <a:rPr lang="en-US" sz="2400" dirty="0"/>
              <a:t>similar to effect plots, simpler syntax</a:t>
            </a:r>
          </a:p>
          <a:p>
            <a:r>
              <a:rPr lang="en-US" dirty="0"/>
              <a:t>Both </a:t>
            </a:r>
            <a:r>
              <a:rPr lang="en-US" sz="2800" dirty="0">
                <a:latin typeface="Lucida Console" panose="020B0609040504020204" pitchFamily="49" charset="0"/>
              </a:rPr>
              <a:t>effects</a:t>
            </a:r>
            <a:r>
              <a:rPr lang="en-US" dirty="0"/>
              <a:t> &amp; </a:t>
            </a:r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r>
              <a:rPr lang="en-US" dirty="0"/>
              <a:t> handle nearly all formula-based models</a:t>
            </a:r>
          </a:p>
          <a:p>
            <a:pPr lvl="1"/>
            <a:r>
              <a:rPr lang="en-US" dirty="0" err="1"/>
              <a:t>lm</a:t>
            </a:r>
            <a:r>
              <a:rPr lang="en-US" dirty="0"/>
              <a:t>(), </a:t>
            </a:r>
            <a:r>
              <a:rPr lang="en-US" dirty="0" err="1"/>
              <a:t>glm</a:t>
            </a:r>
            <a:r>
              <a:rPr lang="en-US" dirty="0"/>
              <a:t>(), gam(), </a:t>
            </a:r>
            <a:r>
              <a:rPr lang="en-US" dirty="0" err="1"/>
              <a:t>rlm</a:t>
            </a:r>
            <a:r>
              <a:rPr lang="en-US" dirty="0"/>
              <a:t>, </a:t>
            </a:r>
            <a:r>
              <a:rPr lang="en-US" dirty="0" err="1"/>
              <a:t>nlme</a:t>
            </a:r>
            <a:r>
              <a:rPr lang="en-US" dirty="0"/>
              <a:t>(),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D3AA4-F024-4984-9FA5-1A3834FD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47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Occupational Prestige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prestige of 102 occupations and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education (years)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income ($)</a:t>
            </a:r>
          </a:p>
          <a:p>
            <a:pPr lvl="1">
              <a:spcBef>
                <a:spcPts val="0"/>
              </a:spcBef>
            </a:pPr>
            <a:r>
              <a:rPr lang="en-US" dirty="0"/>
              <a:t>% women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type (Blue Collar, Professional, White Collar)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3962400"/>
            <a:ext cx="7315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&gt; car::some(Prestige, 6)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           education income women prestige census type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architects             15.44  14163  2.69     78.1   2141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physicians             15.96  25308 10.56     87.2   3111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commercial.artists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11.09   6197 21.03     57.2   3314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tellers.cashiers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10.64   2448 91.76     42.3   4133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wc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bakers                  7.54   4199 33.30     38.9   8213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aircraft.workers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8.78   6573  5.78     43.7   8515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766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4894-3DF0-408E-9104-4D6DDC5D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63703-B6DA-4C3A-9C37-3F4944B3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E9D60-5B9E-46DB-A04B-B10CBA843265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script (</a:t>
            </a:r>
            <a:r>
              <a:rPr lang="en-US" dirty="0">
                <a:solidFill>
                  <a:srgbClr val="FF0000"/>
                </a:solidFill>
              </a:rPr>
              <a:t>prestige-</a:t>
            </a:r>
            <a:r>
              <a:rPr lang="en-US" dirty="0" err="1">
                <a:solidFill>
                  <a:srgbClr val="FF0000"/>
                </a:solidFill>
              </a:rPr>
              <a:t>ex.R</a:t>
            </a:r>
            <a:r>
              <a:rPr lang="en-US" dirty="0"/>
              <a:t>) for this example is linked on the course page. Download and open in R Studio to follow along.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36742-C973-43DE-8179-C35F6B01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91278"/>
            <a:ext cx="5785113" cy="788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6D2015-E695-4FFE-81E1-59B4CF6A1901}"/>
              </a:ext>
            </a:extLst>
          </p:cNvPr>
          <p:cNvSpPr txBox="1"/>
          <p:nvPr/>
        </p:nvSpPr>
        <p:spPr>
          <a:xfrm>
            <a:off x="457200" y="3446835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script was run with `</a:t>
            </a:r>
            <a:r>
              <a:rPr lang="en-US" dirty="0" err="1"/>
              <a:t>knitr</a:t>
            </a:r>
            <a:r>
              <a:rPr lang="en-US" dirty="0"/>
              <a:t>` (</a:t>
            </a:r>
            <a:r>
              <a:rPr lang="en-US" dirty="0" err="1"/>
              <a:t>ctrl+shift+K</a:t>
            </a:r>
            <a:r>
              <a:rPr lang="en-US" dirty="0"/>
              <a:t>) in R Studio to create the HTML output (</a:t>
            </a:r>
            <a:r>
              <a:rPr lang="en-US" dirty="0">
                <a:solidFill>
                  <a:srgbClr val="FF0000"/>
                </a:solidFill>
              </a:rPr>
              <a:t>prestige-ex.html</a:t>
            </a:r>
            <a:r>
              <a:rPr lang="en-US" dirty="0"/>
              <a:t>)</a:t>
            </a:r>
          </a:p>
          <a:p>
            <a:r>
              <a:rPr lang="en-US" dirty="0"/>
              <a:t>The </a:t>
            </a:r>
            <a:r>
              <a:rPr lang="en-US" b="1" dirty="0"/>
              <a:t>Code</a:t>
            </a:r>
            <a:r>
              <a:rPr lang="en-US" dirty="0"/>
              <a:t> button there allows you to download the R code and comments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7C97A-6AB8-4536-861D-A85E8004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793478"/>
            <a:ext cx="6271647" cy="89878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076BA44-7362-4E19-AF62-EDB4DED5B655}"/>
              </a:ext>
            </a:extLst>
          </p:cNvPr>
          <p:cNvSpPr/>
          <p:nvPr/>
        </p:nvSpPr>
        <p:spPr>
          <a:xfrm>
            <a:off x="2913432" y="2474152"/>
            <a:ext cx="14478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7661B-247B-4DD8-814B-7CDE107A066E}"/>
              </a:ext>
            </a:extLst>
          </p:cNvPr>
          <p:cNvSpPr/>
          <p:nvPr/>
        </p:nvSpPr>
        <p:spPr>
          <a:xfrm>
            <a:off x="6019800" y="4809850"/>
            <a:ext cx="1752600" cy="540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A55D7-135A-4FF2-8A81-1392AFC553C6}"/>
              </a:ext>
            </a:extLst>
          </p:cNvPr>
          <p:cNvSpPr txBox="1"/>
          <p:nvPr/>
        </p:nvSpPr>
        <p:spPr>
          <a:xfrm>
            <a:off x="609600" y="60198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(These show a simple way to turn R scripts into finished documents)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68140C-ED01-47B7-A1E8-04B6B345E1C8}"/>
              </a:ext>
            </a:extLst>
          </p:cNvPr>
          <p:cNvCxnSpPr/>
          <p:nvPr/>
        </p:nvCxnSpPr>
        <p:spPr>
          <a:xfrm>
            <a:off x="1600200" y="4267200"/>
            <a:ext cx="3962400" cy="52627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35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Scatterplots are most useful when enhanced with annotations &amp; statistical summaries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05000"/>
            <a:ext cx="2971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ellipse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regression line</a:t>
            </a:r>
            <a:r>
              <a:rPr lang="en-US" dirty="0"/>
              <a:t> show the linear model, prestige ~ income</a:t>
            </a:r>
          </a:p>
          <a:p>
            <a:endParaRPr lang="en-US" dirty="0"/>
          </a:p>
          <a:p>
            <a:r>
              <a:rPr lang="en-US" dirty="0"/>
              <a:t>Point labels show possible outliers</a:t>
            </a:r>
          </a:p>
          <a:p>
            <a:endParaRPr lang="en-US" dirty="0"/>
          </a:p>
          <a:p>
            <a:r>
              <a:rPr lang="en-US" dirty="0"/>
              <a:t>Smoothed (loess) curve and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US" dirty="0"/>
              <a:t> show the trend</a:t>
            </a:r>
          </a:p>
          <a:p>
            <a:endParaRPr lang="en-US" dirty="0"/>
          </a:p>
          <a:p>
            <a:r>
              <a:rPr lang="en-US" dirty="0"/>
              <a:t>Boxplots show marginal distributions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28316"/>
            <a:ext cx="5239006" cy="43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R, version &gt;=3.6 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3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see course web page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 err="1"/>
              <a:t>heplots</a:t>
            </a:r>
            <a:endParaRPr lang="en-US" dirty="0"/>
          </a:p>
          <a:p>
            <a:pPr lvl="1"/>
            <a:r>
              <a:rPr lang="en-US" dirty="0" err="1"/>
              <a:t>candisc</a:t>
            </a:r>
            <a:endParaRPr lang="en-US" dirty="0"/>
          </a:p>
          <a:p>
            <a:pPr lvl="1"/>
            <a:r>
              <a:rPr lang="en-US" dirty="0" err="1"/>
              <a:t>visreg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3886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29" y="3886200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riendly\Dropbox\Documents\SCS\VisMLM-course\fig\logos\heplot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89" y="489529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riendly\Dropbox\Documents\SCS\VisMLM-course\fig\logos\candisc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11" y="4876800"/>
            <a:ext cx="808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3" y="3930162"/>
            <a:ext cx="79187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32" y="3440106"/>
            <a:ext cx="3576574" cy="295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car::scatterplot() </a:t>
            </a:r>
            <a:r>
              <a:rPr lang="en-US" dirty="0"/>
              <a:t>provides all these enhancements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36318"/>
            <a:ext cx="6934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smooth = list(smoother=</a:t>
            </a:r>
            <a:r>
              <a:rPr lang="en-US" sz="1400" dirty="0" err="1">
                <a:latin typeface="Lucida Console" pitchFamily="49" charset="0"/>
              </a:rPr>
              <a:t>loessLine</a:t>
            </a:r>
            <a:r>
              <a:rPr lang="en-US" sz="1400" dirty="0">
                <a:latin typeface="Lucida Console" pitchFamily="49" charset="0"/>
              </a:rPr>
              <a:t>,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lty.smooth</a:t>
            </a:r>
            <a:r>
              <a:rPr lang="en-US" sz="1400" dirty="0">
                <a:latin typeface="Lucida Console" pitchFamily="49" charset="0"/>
              </a:rPr>
              <a:t> = 1, </a:t>
            </a:r>
            <a:r>
              <a:rPr lang="en-US" sz="1400" dirty="0" err="1">
                <a:latin typeface="Lucida Console" pitchFamily="49" charset="0"/>
              </a:rPr>
              <a:t>col.smooth</a:t>
            </a:r>
            <a:r>
              <a:rPr lang="en-US" sz="1400" dirty="0">
                <a:latin typeface="Lucida Console" pitchFamily="49" charset="0"/>
              </a:rPr>
              <a:t> = "black", 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lwd.smooth</a:t>
            </a:r>
            <a:r>
              <a:rPr lang="en-US" sz="1400" dirty="0">
                <a:latin typeface="Lucida Console" pitchFamily="49" charset="0"/>
              </a:rPr>
              <a:t>=3, </a:t>
            </a:r>
            <a:r>
              <a:rPr lang="en-US" sz="1400" dirty="0" err="1">
                <a:latin typeface="Lucida Console" pitchFamily="49" charset="0"/>
              </a:rPr>
              <a:t>col.var</a:t>
            </a:r>
            <a:r>
              <a:rPr lang="en-US" sz="1400" dirty="0">
                <a:latin typeface="Lucida Console" pitchFamily="49" charset="0"/>
              </a:rPr>
              <a:t> = "</a:t>
            </a:r>
            <a:r>
              <a:rPr lang="en-US" sz="1400" dirty="0" err="1">
                <a:latin typeface="Lucida Console" pitchFamily="49" charset="0"/>
              </a:rPr>
              <a:t>darkgreen</a:t>
            </a:r>
            <a:r>
              <a:rPr lang="en-US" sz="1400" dirty="0">
                <a:latin typeface="Lucida Console" pitchFamily="49" charset="0"/>
              </a:rPr>
              <a:t>"),</a:t>
            </a:r>
          </a:p>
          <a:p>
            <a:r>
              <a:rPr lang="en-US" sz="1400" dirty="0">
                <a:latin typeface="Lucida Console" pitchFamily="49" charset="0"/>
              </a:rPr>
              <a:t>            ellipse = list(levels = 0.68),</a:t>
            </a:r>
          </a:p>
          <a:p>
            <a:r>
              <a:rPr lang="en-US" sz="1400" dirty="0">
                <a:latin typeface="Lucida Console" pitchFamily="49" charset="0"/>
              </a:rPr>
              <a:t>            id = list(n=4, col="black", </a:t>
            </a:r>
            <a:r>
              <a:rPr lang="en-US" sz="1400" dirty="0" err="1">
                <a:latin typeface="Lucida Console" pitchFamily="49" charset="0"/>
              </a:rPr>
              <a:t>cex</a:t>
            </a:r>
            <a:r>
              <a:rPr lang="en-US" sz="1400" dirty="0">
                <a:latin typeface="Lucida Console" pitchFamily="49" charset="0"/>
              </a:rPr>
              <a:t>=1.2))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9624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distribution of income &amp; non-linear relation suggest need for a transformation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Arrow rule</a:t>
            </a:r>
            <a:r>
              <a:rPr lang="en-US" dirty="0"/>
              <a:t>: move on the scale of powers in direction of the bulge</a:t>
            </a:r>
          </a:p>
          <a:p>
            <a:r>
              <a:rPr lang="en-US" dirty="0"/>
              <a:t>e.g.:   x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  sqrt(income) or log(income)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781800" y="3962400"/>
            <a:ext cx="1219200" cy="1143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0"/>
            <a:ext cx="526251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log(income)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66538"/>
            <a:ext cx="5334000" cy="116955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 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latin typeface="Lucida Console" pitchFamily="49" charset="0"/>
              </a:rPr>
              <a:t>log = "x",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…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9718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now ~ symmetric</a:t>
            </a:r>
          </a:p>
          <a:p>
            <a:endParaRPr lang="en-US" dirty="0"/>
          </a:p>
          <a:p>
            <a:r>
              <a:rPr lang="en-US" dirty="0"/>
              <a:t>Relation closer to linear</a:t>
            </a:r>
          </a:p>
          <a:p>
            <a:endParaRPr lang="en-US" dirty="0"/>
          </a:p>
          <a:p>
            <a:r>
              <a:rPr lang="en-US" dirty="0"/>
              <a:t>log(income): interpret as effect of a multiple</a:t>
            </a:r>
          </a:p>
        </p:txBody>
      </p:sp>
    </p:spTree>
    <p:extLst>
      <p:ext uri="{BB962C8B-B14F-4D97-AF65-F5344CB8AC3E}">
        <p14:creationId xmlns:p14="http://schemas.microsoft.com/office/powerpoint/2010/main" val="1304147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Stratify by type?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14862"/>
            <a:ext cx="5262510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820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scatterplot(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| type</a:t>
            </a:r>
            <a:r>
              <a:rPr lang="en-US" sz="1600" dirty="0">
                <a:latin typeface="Lucida Console" pitchFamily="49" charset="0"/>
              </a:rPr>
              <a:t>, data=Prestige,</a:t>
            </a:r>
          </a:p>
          <a:p>
            <a:r>
              <a:rPr lang="en-US" sz="1600" dirty="0">
                <a:latin typeface="Lucida Console" pitchFamily="49" charset="0"/>
              </a:rPr>
              <a:t>      col = c("blue", "red", "</a:t>
            </a:r>
            <a:r>
              <a:rPr lang="en-US" sz="1600" dirty="0" err="1">
                <a:latin typeface="Lucida Console" pitchFamily="49" charset="0"/>
              </a:rPr>
              <a:t>darkgreen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err="1">
                <a:latin typeface="Lucida Console" pitchFamily="49" charset="0"/>
              </a:rPr>
              <a:t>pch</a:t>
            </a:r>
            <a:r>
              <a:rPr lang="en-US" sz="1600" dirty="0">
                <a:latin typeface="Lucida Console" pitchFamily="49" charset="0"/>
              </a:rPr>
              <a:t> = 15:17,</a:t>
            </a:r>
          </a:p>
          <a:p>
            <a:r>
              <a:rPr lang="en-US" sz="1600" dirty="0">
                <a:latin typeface="Lucida Console" pitchFamily="49" charset="0"/>
              </a:rPr>
              <a:t>      legend = list(</a:t>
            </a:r>
            <a:r>
              <a:rPr lang="en-US" sz="1600" dirty="0" err="1">
                <a:latin typeface="Lucida Console" pitchFamily="49" charset="0"/>
              </a:rPr>
              <a:t>coords</a:t>
            </a:r>
            <a:r>
              <a:rPr lang="en-US" sz="1600" dirty="0">
                <a:latin typeface="Lucida Console" pitchFamily="49" charset="0"/>
              </a:rPr>
              <a:t>="</a:t>
            </a:r>
            <a:r>
              <a:rPr lang="en-US" sz="1600" dirty="0" err="1">
                <a:latin typeface="Lucida Console" pitchFamily="49" charset="0"/>
              </a:rPr>
              <a:t>bottomright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smooth=list(smoother=</a:t>
            </a:r>
            <a:r>
              <a:rPr lang="en-US" sz="1600" dirty="0" err="1">
                <a:latin typeface="Lucida Console" pitchFamily="49" charset="0"/>
              </a:rPr>
              <a:t>loessLine</a:t>
            </a:r>
            <a:r>
              <a:rPr lang="en-US" sz="1600" dirty="0">
                <a:latin typeface="Lucida Console" pitchFamily="49" charset="0"/>
              </a:rPr>
              <a:t>, </a:t>
            </a:r>
            <a:r>
              <a:rPr lang="en-US" sz="1600" dirty="0" err="1">
                <a:latin typeface="Lucida Console" pitchFamily="49" charset="0"/>
              </a:rPr>
              <a:t>var</a:t>
            </a:r>
            <a:r>
              <a:rPr lang="en-US" sz="1600" dirty="0">
                <a:latin typeface="Lucida Console" pitchFamily="49" charset="0"/>
              </a:rPr>
              <a:t>=FALSE, span=1,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124200"/>
            <a:ext cx="312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Formula: </a:t>
            </a:r>
            <a:r>
              <a:rPr lang="en-US" dirty="0">
                <a:solidFill>
                  <a:srgbClr val="FF0000"/>
                </a:solidFill>
              </a:rPr>
              <a:t>| type </a:t>
            </a:r>
            <a:r>
              <a:rPr lang="en-US" dirty="0">
                <a:sym typeface="Symbol"/>
              </a:rPr>
              <a:t> “given type”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Different slopes: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 of income * type</a:t>
            </a:r>
          </a:p>
          <a:p>
            <a:endParaRPr lang="en-US" dirty="0"/>
          </a:p>
          <a:p>
            <a:r>
              <a:rPr lang="en-US" dirty="0"/>
              <a:t>Provides another explanation of the non-linear relation</a:t>
            </a:r>
          </a:p>
          <a:p>
            <a:endParaRPr lang="en-US" dirty="0"/>
          </a:p>
          <a:p>
            <a:r>
              <a:rPr lang="en-US" dirty="0"/>
              <a:t>This may be a new finding!</a:t>
            </a:r>
          </a:p>
        </p:txBody>
      </p:sp>
    </p:spTree>
    <p:extLst>
      <p:ext uri="{BB962C8B-B14F-4D97-AF65-F5344CB8AC3E}">
        <p14:creationId xmlns:p14="http://schemas.microsoft.com/office/powerpoint/2010/main" val="2894520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06214"/>
            <a:ext cx="4153558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73450"/>
            <a:ext cx="5486400" cy="156966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scatterplotMatrix</a:t>
            </a:r>
            <a:r>
              <a:rPr lang="en-US" sz="1600" dirty="0">
                <a:solidFill>
                  <a:srgbClr val="FF0000"/>
                </a:solidFill>
              </a:rPr>
              <a:t>(~ prestige + education + income + women 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data=Prestige,</a:t>
            </a:r>
          </a:p>
          <a:p>
            <a:r>
              <a:rPr lang="en-US" sz="1600" dirty="0"/>
              <a:t>             </a:t>
            </a:r>
            <a:r>
              <a:rPr lang="en-US" sz="1600" dirty="0" err="1"/>
              <a:t>regLine</a:t>
            </a:r>
            <a:r>
              <a:rPr lang="en-US" sz="1600" dirty="0"/>
              <a:t> = list(method=lm, </a:t>
            </a:r>
            <a:r>
              <a:rPr lang="en-US" sz="1600" dirty="0" err="1"/>
              <a:t>lty</a:t>
            </a:r>
            <a:r>
              <a:rPr lang="en-US" sz="1600" dirty="0"/>
              <a:t>=1, </a:t>
            </a:r>
            <a:r>
              <a:rPr lang="en-US" sz="1600" dirty="0" err="1"/>
              <a:t>lwd</a:t>
            </a:r>
            <a:r>
              <a:rPr lang="en-US" sz="1600" dirty="0"/>
              <a:t>=2, col="black"),</a:t>
            </a:r>
          </a:p>
          <a:p>
            <a:r>
              <a:rPr lang="en-US" sz="1600" dirty="0"/>
              <a:t>             smooth=list(smoother=</a:t>
            </a:r>
            <a:r>
              <a:rPr lang="en-US" sz="1600" dirty="0" err="1"/>
              <a:t>loessLine</a:t>
            </a:r>
            <a:r>
              <a:rPr lang="en-US" sz="1600" dirty="0"/>
              <a:t>, spread=FALSE,</a:t>
            </a:r>
          </a:p>
          <a:p>
            <a:r>
              <a:rPr lang="en-US" sz="1600" dirty="0"/>
              <a:t>                         </a:t>
            </a:r>
            <a:r>
              <a:rPr lang="en-US" sz="1600" dirty="0" err="1"/>
              <a:t>lty.smooth</a:t>
            </a:r>
            <a:r>
              <a:rPr lang="en-US" sz="1600" dirty="0"/>
              <a:t>=1, </a:t>
            </a:r>
            <a:r>
              <a:rPr lang="en-US" sz="1600" dirty="0" err="1"/>
              <a:t>lwd.smooth</a:t>
            </a:r>
            <a:r>
              <a:rPr lang="en-US" sz="1600" dirty="0"/>
              <a:t>=3, </a:t>
            </a:r>
            <a:r>
              <a:rPr lang="en-US" sz="1600" dirty="0" err="1"/>
              <a:t>col.smooth</a:t>
            </a:r>
            <a:r>
              <a:rPr lang="en-US" sz="1600" dirty="0"/>
              <a:t>="red"),</a:t>
            </a:r>
          </a:p>
          <a:p>
            <a:r>
              <a:rPr lang="en-US" sz="1600" dirty="0"/>
              <a:t>             ellipse=list(levels=0.68, </a:t>
            </a:r>
            <a:r>
              <a:rPr lang="en-US" sz="1600" dirty="0" err="1"/>
              <a:t>fill.alpha</a:t>
            </a:r>
            <a:r>
              <a:rPr lang="en-US" sz="1600" dirty="0"/>
              <a:t>=0.1))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04775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prestige vs. all predictors </a:t>
            </a:r>
          </a:p>
          <a:p>
            <a:endParaRPr lang="en-US" dirty="0"/>
          </a:p>
          <a:p>
            <a:r>
              <a:rPr lang="en-US" dirty="0"/>
              <a:t>diagonal: univariate distributions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income: + 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%women: bimodal</a:t>
            </a:r>
          </a:p>
          <a:p>
            <a:endParaRPr lang="en-US" dirty="0"/>
          </a:p>
          <a:p>
            <a:r>
              <a:rPr lang="en-US" dirty="0"/>
              <a:t>off-diagonal: relations among 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3276600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49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6C978-A434-4EB7-B005-B682F542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simple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C791D-C6DF-4669-AD69-942EEA69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21775-806D-4A58-91C0-876EA507A768}"/>
              </a:ext>
            </a:extLst>
          </p:cNvPr>
          <p:cNvSpPr txBox="1"/>
          <p:nvPr/>
        </p:nvSpPr>
        <p:spPr>
          <a:xfrm>
            <a:off x="457200" y="1371600"/>
            <a:ext cx="6248400" cy="286232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mod0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education + income + women</a:t>
            </a:r>
            <a:r>
              <a:rPr lang="en-US" sz="12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summary(mod0)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-6.7943342  3.2390886  -2.098   0.0385 *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4.1866373  0.3887013  10.771  &lt; 2e-16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income       0.0013136  0.0002778   4.729 7.58e-06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-0.0089052  0.0304071  -0.293   0.7702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0.7982,	Adjusted R-squared:  0.792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129.2 on 3 and 98 DF,  p-value: &lt; 2.2e-16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C86910-ABE9-4FC3-9C50-B96CF8419B30}"/>
              </a:ext>
            </a:extLst>
          </p:cNvPr>
          <p:cNvSpPr/>
          <p:nvPr/>
        </p:nvSpPr>
        <p:spPr>
          <a:xfrm>
            <a:off x="2362200" y="37338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5AC9EE-054B-4D03-9794-B2D011D2AE56}"/>
              </a:ext>
            </a:extLst>
          </p:cNvPr>
          <p:cNvCxnSpPr/>
          <p:nvPr/>
        </p:nvCxnSpPr>
        <p:spPr>
          <a:xfrm flipH="1">
            <a:off x="5791200" y="38862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CF86ED-CE14-4211-89CB-C45B7541685B}"/>
              </a:ext>
            </a:extLst>
          </p:cNvPr>
          <p:cNvSpPr txBox="1"/>
          <p:nvPr/>
        </p:nvSpPr>
        <p:spPr>
          <a:xfrm>
            <a:off x="6781800" y="3733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 very 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6AD04-7664-44AB-B3DA-60A1F8D214F0}"/>
              </a:ext>
            </a:extLst>
          </p:cNvPr>
          <p:cNvSpPr txBox="1"/>
          <p:nvPr/>
        </p:nvSpPr>
        <p:spPr>
          <a:xfrm>
            <a:off x="457200" y="45720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this ignores: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nonlinear relation with income: should use log(income)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occupation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interaction of income*type</a:t>
            </a:r>
          </a:p>
        </p:txBody>
      </p:sp>
    </p:spTree>
    <p:extLst>
      <p:ext uri="{BB962C8B-B14F-4D97-AF65-F5344CB8AC3E}">
        <p14:creationId xmlns:p14="http://schemas.microsoft.com/office/powerpoint/2010/main" val="97239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DBEC7-FE02-49C4-9EFC-1970D133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more complex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A6D10-BE0C-438F-AA2C-F417E765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D9F86-8099-41F3-B254-919042726716}"/>
              </a:ext>
            </a:extLst>
          </p:cNvPr>
          <p:cNvSpPr txBox="1"/>
          <p:nvPr/>
        </p:nvSpPr>
        <p:spPr>
          <a:xfrm>
            <a:off x="457200" y="1295400"/>
            <a:ext cx="6400800" cy="378565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mod1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education + women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 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log(income)*type</a:t>
            </a:r>
            <a:r>
              <a:rPr lang="en-US" sz="1200" dirty="0">
                <a:latin typeface="Lucida Console" panose="020B0609040504020204" pitchFamily="49" charset="0"/>
              </a:rPr>
              <a:t>,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summary(mod1)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         -152.20589   23.24988  -6.547 3.54e-09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           2.92817    0.58828   4.978 3.08e-06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            0.08829    0.03234   2.730  0.00761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            18.98191    2.82853   6.711 1.67e-09 ***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            85.26415   30.45819   2.799  0.00626 ** 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            29.41334   36.50749   0.806  0.42255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-9.01239    3.41020  -2.643  0.00970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-3.83343    4.26034  -0.900  0.37063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0.8751,	Adjusted R-squared:  0.8654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90.07 on 7 and 90 DF,  p-value: &lt; 2.2e-16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9B6EF0-303F-46F2-8E91-57464CE043FC}"/>
              </a:ext>
            </a:extLst>
          </p:cNvPr>
          <p:cNvSpPr/>
          <p:nvPr/>
        </p:nvSpPr>
        <p:spPr>
          <a:xfrm>
            <a:off x="2438400" y="45720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738302-B08D-4D6D-9734-91DC52743D97}"/>
              </a:ext>
            </a:extLst>
          </p:cNvPr>
          <p:cNvCxnSpPr/>
          <p:nvPr/>
        </p:nvCxnSpPr>
        <p:spPr>
          <a:xfrm flipH="1">
            <a:off x="6019800" y="47244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5344AB5-AF7B-4822-9F28-2CC24ED8D03D}"/>
              </a:ext>
            </a:extLst>
          </p:cNvPr>
          <p:cNvSpPr/>
          <p:nvPr/>
        </p:nvSpPr>
        <p:spPr>
          <a:xfrm>
            <a:off x="6635794" y="4348174"/>
            <a:ext cx="247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Fits even better!</a:t>
            </a:r>
          </a:p>
          <a:p>
            <a:endParaRPr lang="en-US" dirty="0"/>
          </a:p>
          <a:p>
            <a:r>
              <a:rPr lang="en-US" dirty="0"/>
              <a:t>But how to understand?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97EA3-3C80-45F2-A929-6AE151250995}"/>
              </a:ext>
            </a:extLst>
          </p:cNvPr>
          <p:cNvSpPr txBox="1"/>
          <p:nvPr/>
        </p:nvSpPr>
        <p:spPr>
          <a:xfrm>
            <a:off x="6400800" y="13716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interaction of log income by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1FB64-6CFB-43F8-B30B-6E58D82A22EE}"/>
              </a:ext>
            </a:extLst>
          </p:cNvPr>
          <p:cNvSpPr txBox="1"/>
          <p:nvPr/>
        </p:nvSpPr>
        <p:spPr>
          <a:xfrm>
            <a:off x="457200" y="54102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type</a:t>
            </a:r>
            <a:r>
              <a:rPr lang="en-US" sz="1600" dirty="0"/>
              <a:t> compare </a:t>
            </a:r>
            <a:r>
              <a:rPr lang="en-US" sz="1600" dirty="0">
                <a:solidFill>
                  <a:srgbClr val="FF0000"/>
                </a:solidFill>
              </a:rPr>
              <a:t>mean</a:t>
            </a:r>
            <a:r>
              <a:rPr lang="en-US" sz="1600" dirty="0"/>
              <a:t> “</a:t>
            </a:r>
            <a:r>
              <a:rPr lang="en-US" sz="1600" dirty="0" err="1"/>
              <a:t>wc</a:t>
            </a:r>
            <a:r>
              <a:rPr lang="en-US" sz="1600" dirty="0"/>
              <a:t>” and “prof” to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log(income)*type </a:t>
            </a:r>
            <a:r>
              <a:rPr lang="en-US" sz="1600" dirty="0"/>
              <a:t>compare “</a:t>
            </a:r>
            <a:r>
              <a:rPr lang="en-US" sz="1600" dirty="0" err="1"/>
              <a:t>wc</a:t>
            </a:r>
            <a:r>
              <a:rPr lang="en-US" sz="1600" dirty="0"/>
              <a:t>” and “prof” </a:t>
            </a:r>
            <a:r>
              <a:rPr lang="en-US" sz="1600" dirty="0">
                <a:solidFill>
                  <a:srgbClr val="FF0000"/>
                </a:solidFill>
              </a:rPr>
              <a:t>slopes</a:t>
            </a:r>
            <a:r>
              <a:rPr lang="en-US" sz="1600" dirty="0"/>
              <a:t> with that of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828C33-B381-4D79-8C7B-D072B8C88218}"/>
              </a:ext>
            </a:extLst>
          </p:cNvPr>
          <p:cNvCxnSpPr>
            <a:cxnSpLocks/>
          </p:cNvCxnSpPr>
          <p:nvPr/>
        </p:nvCxnSpPr>
        <p:spPr>
          <a:xfrm flipH="1">
            <a:off x="5029200" y="1600200"/>
            <a:ext cx="1219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2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556D-D341-4A81-B4C1-2D98CB04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FC0C7-2BB1-44CB-9602-14FC45CE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6A952D-BE03-434F-8EF3-2487D6364331}"/>
              </a:ext>
            </a:extLst>
          </p:cNvPr>
          <p:cNvSpPr txBox="1"/>
          <p:nvPr/>
        </p:nvSpPr>
        <p:spPr>
          <a:xfrm>
            <a:off x="457200" y="1751710"/>
            <a:ext cx="8229600" cy="64633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arm::</a:t>
            </a:r>
            <a:r>
              <a:rPr lang="en-US" dirty="0" err="1"/>
              <a:t>coefplot</a:t>
            </a:r>
            <a:r>
              <a:rPr lang="en-US" dirty="0"/>
              <a:t>(mod0, </a:t>
            </a:r>
            <a:r>
              <a:rPr lang="en-US" dirty="0" err="1"/>
              <a:t>col.pts</a:t>
            </a:r>
            <a:r>
              <a:rPr lang="en-US" dirty="0"/>
              <a:t>="red", </a:t>
            </a:r>
            <a:r>
              <a:rPr lang="en-US" dirty="0" err="1"/>
              <a:t>cex.pts</a:t>
            </a:r>
            <a:r>
              <a:rPr lang="en-US" dirty="0"/>
              <a:t>=1.5)</a:t>
            </a:r>
          </a:p>
          <a:p>
            <a:r>
              <a:rPr lang="en-US" dirty="0"/>
              <a:t>arm::</a:t>
            </a:r>
            <a:r>
              <a:rPr lang="en-US" dirty="0" err="1"/>
              <a:t>coefplot</a:t>
            </a:r>
            <a:r>
              <a:rPr lang="en-US" dirty="0"/>
              <a:t>(mod1, add=TRUE, </a:t>
            </a:r>
            <a:r>
              <a:rPr lang="en-US" dirty="0" err="1"/>
              <a:t>col.pts</a:t>
            </a:r>
            <a:r>
              <a:rPr lang="en-US" dirty="0"/>
              <a:t>="blue", </a:t>
            </a:r>
            <a:r>
              <a:rPr lang="en-US" dirty="0" err="1"/>
              <a:t>cex.pts</a:t>
            </a:r>
            <a:r>
              <a:rPr lang="en-US" dirty="0"/>
              <a:t>=1.5)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D2011-FC7C-4951-9DA1-E69D62BAD44A}"/>
              </a:ext>
            </a:extLst>
          </p:cNvPr>
          <p:cNvSpPr txBox="1"/>
          <p:nvPr/>
        </p:nvSpPr>
        <p:spPr>
          <a:xfrm>
            <a:off x="457200" y="12192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Plots of coefficients with CI often more informative that tables</a:t>
            </a:r>
          </a:p>
        </p:txBody>
      </p:sp>
      <p:pic>
        <p:nvPicPr>
          <p:cNvPr id="7" name="Picture 6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C982775A-620F-4B69-AFEC-F91DEA823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66" y="2679206"/>
            <a:ext cx="4619048" cy="37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277D4-C2EB-4C44-8949-5238A546C1A3}"/>
              </a:ext>
            </a:extLst>
          </p:cNvPr>
          <p:cNvSpPr txBox="1"/>
          <p:nvPr/>
        </p:nvSpPr>
        <p:spPr>
          <a:xfrm>
            <a:off x="533400" y="32004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plots raw coefficients, and the </a:t>
            </a:r>
            <a:r>
              <a:rPr lang="en-US" dirty="0" err="1"/>
              <a:t>Xs</a:t>
            </a:r>
            <a:r>
              <a:rPr lang="en-US" dirty="0"/>
              <a:t> are on different scales, so effect of income doesn’t appear significant.</a:t>
            </a:r>
          </a:p>
        </p:txBody>
      </p:sp>
    </p:spTree>
    <p:extLst>
      <p:ext uri="{BB962C8B-B14F-4D97-AF65-F5344CB8AC3E}">
        <p14:creationId xmlns:p14="http://schemas.microsoft.com/office/powerpoint/2010/main" val="789126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</p:spPr>
            <p:txBody>
              <a:bodyPr/>
              <a:lstStyle/>
              <a:p>
                <a:r>
                  <a:rPr lang="en-US" sz="2800" dirty="0"/>
                  <a:t>We’d like to see plots of the predicted value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of the response against predictors (</a:t>
                </a:r>
                <a:r>
                  <a:rPr lang="en-US" sz="2800" dirty="0" err="1"/>
                  <a:t>x</a:t>
                </a:r>
                <a:r>
                  <a:rPr lang="en-US" sz="2800" baseline="-25000" dirty="0" err="1"/>
                  <a:t>j</a:t>
                </a:r>
                <a:r>
                  <a:rPr lang="en-US" sz="2800" dirty="0"/>
                  <a:t>)</a:t>
                </a:r>
              </a:p>
              <a:p>
                <a:pPr lvl="1"/>
                <a:r>
                  <a:rPr lang="en-US" sz="2400" dirty="0"/>
                  <a:t>Ordinary plot of y vs.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doesn’t allow for other correlations</a:t>
                </a:r>
              </a:p>
              <a:p>
                <a:pPr lvl="1"/>
                <a:r>
                  <a:rPr lang="en-US" sz="2400" dirty="0">
                    <a:sym typeface="Symbol" panose="05050102010706020507" pitchFamily="18" charset="2"/>
                  </a:rPr>
                  <a:t> </a:t>
                </a:r>
                <a:r>
                  <a:rPr lang="en-US" sz="2400" dirty="0"/>
                  <a:t>Must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</a:t>
                </a:r>
                <a:r>
                  <a:rPr lang="en-US" sz="2400" dirty="0"/>
                  <a:t> (adjust) for other predictors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not shown in a given plot</a:t>
                </a:r>
              </a:p>
              <a:p>
                <a:r>
                  <a:rPr lang="en-US" sz="2800" dirty="0"/>
                  <a:t>Effect plots</a:t>
                </a:r>
              </a:p>
              <a:p>
                <a:pPr lvl="1"/>
                <a:r>
                  <a:rPr lang="en-US" sz="2400" dirty="0"/>
                  <a:t>Variables not shown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are averaged over.</a:t>
                </a:r>
              </a:p>
              <a:p>
                <a:pPr lvl="1"/>
                <a:r>
                  <a:rPr lang="en-US" sz="2400" dirty="0"/>
                  <a:t>Slopes of lines reflect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partial</a:t>
                </a:r>
                <a:r>
                  <a:rPr lang="en-US" sz="2400" dirty="0"/>
                  <a:t> coefficient in the model</a:t>
                </a:r>
              </a:p>
              <a:p>
                <a:pPr lvl="1"/>
                <a:r>
                  <a:rPr lang="en-US" sz="2400" dirty="0"/>
                  <a:t>Partial residuals can be shown also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  <a:blipFill>
                <a:blip r:embed="rId2"/>
                <a:stretch>
                  <a:fillRect l="-1556" t="-1931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details, see </a:t>
            </a:r>
            <a:r>
              <a:rPr lang="en-US" sz="1400" dirty="0">
                <a:solidFill>
                  <a:srgbClr val="0070C0"/>
                </a:solidFill>
                <a:latin typeface="Lucida Sans Typewriter" pitchFamily="49" charset="0"/>
              </a:rPr>
              <a:t>vignette(“predictor-effects-gallery”, package=“effects</a:t>
            </a:r>
            <a:r>
              <a:rPr lang="en-US" sz="1400" dirty="0">
                <a:latin typeface="Lucida Sans Typewriter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201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education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</a:t>
            </a:r>
            <a:r>
              <a:rPr lang="en-US" dirty="0">
                <a:solidFill>
                  <a:srgbClr val="FF0000"/>
                </a:solidFill>
              </a:rPr>
              <a:t>partial</a:t>
            </a:r>
            <a:r>
              <a:rPr lang="en-US" dirty="0"/>
              <a:t> slope for education, controlling for all others</a:t>
            </a:r>
          </a:p>
          <a:p>
            <a:endParaRPr lang="en-US" dirty="0"/>
          </a:p>
          <a:p>
            <a:r>
              <a:rPr lang="en-US" dirty="0"/>
              <a:t>For each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 year in education, fitted prestige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2.93 points, (other predictors held fixed)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923" y="1295400"/>
            <a:ext cx="8217877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library("effects")</a:t>
            </a:r>
          </a:p>
          <a:p>
            <a:r>
              <a:rPr lang="en-US" dirty="0">
                <a:latin typeface="Lucida Console" pitchFamily="49" charset="0"/>
              </a:rPr>
              <a:t>mod1.e1 &lt;- </a:t>
            </a:r>
            <a:r>
              <a:rPr lang="en-US" b="1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("education", mod1)</a:t>
            </a:r>
          </a:p>
          <a:p>
            <a:r>
              <a:rPr lang="en-US" dirty="0">
                <a:latin typeface="Lucida Console" pitchFamily="49" charset="0"/>
              </a:rPr>
              <a:t>plot(mod1.e1)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26C7142-2599-444D-9EDF-BBC96BA58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44" y="2472245"/>
            <a:ext cx="4666667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33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3224"/>
            <a:ext cx="5433318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residuals show the residual of prestige controlling for other predictors</a:t>
            </a:r>
          </a:p>
          <a:p>
            <a:endParaRPr lang="en-US" dirty="0"/>
          </a:p>
          <a:p>
            <a:r>
              <a:rPr lang="en-US" dirty="0"/>
              <a:t>Unusual points here would signal undue influence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923" y="1219200"/>
            <a:ext cx="8217877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mod1.e1a &lt;- </a:t>
            </a:r>
            <a:r>
              <a:rPr lang="en-US" sz="1600" b="1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("education", mod1, 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residuals=TRUE</a:t>
            </a:r>
            <a:r>
              <a:rPr lang="en-US" sz="1600" dirty="0">
                <a:latin typeface="Lucida Console" pitchFamily="49" charset="0"/>
              </a:rPr>
              <a:t>)</a:t>
            </a:r>
          </a:p>
          <a:p>
            <a:r>
              <a:rPr lang="en-US" sz="1600" dirty="0">
                <a:latin typeface="Lucida Console" pitchFamily="49" charset="0"/>
              </a:rPr>
              <a:t>plot(mod1.e1a, </a:t>
            </a:r>
          </a:p>
          <a:p>
            <a:r>
              <a:rPr lang="en-US" sz="1600" dirty="0">
                <a:latin typeface="Lucida Console" pitchFamily="49" charset="0"/>
              </a:rPr>
              <a:t>     residuals.pch=16, id=list(n=4, col="black"))</a:t>
            </a:r>
          </a:p>
        </p:txBody>
      </p:sp>
    </p:spTree>
    <p:extLst>
      <p:ext uri="{BB962C8B-B14F-4D97-AF65-F5344CB8AC3E}">
        <p14:creationId xmlns:p14="http://schemas.microsoft.com/office/powerpoint/2010/main" val="49598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63772"/>
            <a:ext cx="7772400" cy="914400"/>
          </a:xfrm>
        </p:spPr>
        <p:txBody>
          <a:bodyPr/>
          <a:lstStyle/>
          <a:p>
            <a:r>
              <a:rPr lang="en-US" dirty="0"/>
              <a:t>Why plot your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943599"/>
            <a:ext cx="7772400" cy="195323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2895600"/>
            <a:ext cx="7848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Getting information from a table is like extracting sunlight from a cucumber. </a:t>
            </a:r>
            <a:r>
              <a:rPr lang="en-US" sz="2800" dirty="0"/>
              <a:t>--- Farquhar &amp; Farquhar, 1891</a:t>
            </a:r>
          </a:p>
          <a:p>
            <a:endParaRPr lang="en-US" dirty="0"/>
          </a:p>
          <a:p>
            <a:r>
              <a:rPr lang="en-US" i="1" dirty="0"/>
              <a:t>Information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</a:t>
            </a:r>
          </a:p>
          <a:p>
            <a:r>
              <a:rPr lang="en-US" dirty="0"/>
              <a:t>--- William </a:t>
            </a:r>
            <a:r>
              <a:rPr lang="en-US" dirty="0" err="1"/>
              <a:t>Playfair</a:t>
            </a:r>
            <a:r>
              <a:rPr lang="en-US" dirty="0"/>
              <a:t>, </a:t>
            </a:r>
            <a:r>
              <a:rPr lang="en-US" i="1" dirty="0"/>
              <a:t>The Commercial and Political Atlas </a:t>
            </a:r>
            <a:r>
              <a:rPr lang="en-US" dirty="0"/>
              <a:t>(p. 3), 1786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324D6-4EF0-437D-AAAA-D9E26D732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516"/>
            <a:ext cx="1614488" cy="1074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CA8EC-A0CA-40A9-B396-18E882D1F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42868"/>
            <a:ext cx="1828800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women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mod1.e2 &lt;- </a:t>
            </a:r>
            <a:r>
              <a:rPr lang="en-US" sz="1600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("women", mod1, residuals=TRUE)</a:t>
            </a:r>
          </a:p>
          <a:p>
            <a:r>
              <a:rPr lang="en-US" sz="1600" dirty="0">
                <a:latin typeface="Lucida Console" pitchFamily="49" charset="0"/>
              </a:rPr>
              <a:t>plot(mod1.e2, </a:t>
            </a:r>
            <a:r>
              <a:rPr lang="en-US" sz="1600" dirty="0" err="1">
                <a:latin typeface="Lucida Console" pitchFamily="49" charset="0"/>
              </a:rPr>
              <a:t>ylim</a:t>
            </a:r>
            <a:r>
              <a:rPr lang="en-US" sz="1600" dirty="0">
                <a:latin typeface="Lucida Console" pitchFamily="49" charset="0"/>
              </a:rPr>
              <a:t>=c(40, 65),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=4,</a:t>
            </a:r>
          </a:p>
          <a:p>
            <a:r>
              <a:rPr lang="en-US" sz="1600" dirty="0">
                <a:latin typeface="Lucida Console" pitchFamily="49" charset="0"/>
              </a:rPr>
              <a:t>     residuals.pch=16)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743200"/>
            <a:ext cx="297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Surprise!</a:t>
            </a:r>
          </a:p>
          <a:p>
            <a:endParaRPr lang="en-US" dirty="0"/>
          </a:p>
          <a:p>
            <a:r>
              <a:rPr lang="en-US" dirty="0"/>
              <a:t>Prestige of occupations </a:t>
            </a:r>
            <a:r>
              <a:rPr lang="en-US" dirty="0">
                <a:sym typeface="Symbol"/>
              </a:rPr>
              <a:t> with % women (controlling for other variables)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Another 10% women  prestige by 0.88 points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How to interpret this?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2B62ABC-6658-42D7-9E8C-CFACF3263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167570"/>
            <a:ext cx="5028609" cy="434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88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ADD3AB2-C784-4BA7-9BDE-4F27A72CA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321135"/>
            <a:ext cx="5029200" cy="4306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income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30580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plot(</a:t>
            </a:r>
            <a:r>
              <a:rPr lang="en-US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("income", mod1),</a:t>
            </a:r>
          </a:p>
          <a:p>
            <a:r>
              <a:rPr lang="en-US" dirty="0">
                <a:latin typeface="Lucida Console" pitchFamily="49" charset="0"/>
              </a:rPr>
              <a:t>     lines=list(multiline=TRUE, </a:t>
            </a:r>
            <a:r>
              <a:rPr lang="en-US" dirty="0" err="1">
                <a:latin typeface="Lucida Console" pitchFamily="49" charset="0"/>
              </a:rPr>
              <a:t>lwd</a:t>
            </a:r>
            <a:r>
              <a:rPr lang="en-US" dirty="0">
                <a:latin typeface="Lucida Console" pitchFamily="49" charset="0"/>
              </a:rPr>
              <a:t>=3),</a:t>
            </a:r>
          </a:p>
          <a:p>
            <a:r>
              <a:rPr lang="en-US" dirty="0">
                <a:latin typeface="Lucida Console" pitchFamily="49" charset="0"/>
              </a:rPr>
              <a:t>     </a:t>
            </a:r>
            <a:r>
              <a:rPr lang="en-US" dirty="0" err="1">
                <a:latin typeface="Lucida Console" pitchFamily="49" charset="0"/>
              </a:rPr>
              <a:t>key.args</a:t>
            </a:r>
            <a:r>
              <a:rPr lang="en-US" dirty="0">
                <a:latin typeface="Lucida Console" pitchFamily="49" charset="0"/>
              </a:rPr>
              <a:t> = list(x=.7, y=.35))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968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interacts with type in the model</a:t>
            </a:r>
          </a:p>
          <a:p>
            <a:endParaRPr lang="en-US" dirty="0"/>
          </a:p>
          <a:p>
            <a:r>
              <a:rPr lang="en-US" dirty="0"/>
              <a:t>The plot is curved because log(income) is in the model</a:t>
            </a:r>
          </a:p>
          <a:p>
            <a:endParaRPr lang="en-US" dirty="0"/>
          </a:p>
          <a:p>
            <a:r>
              <a:rPr lang="en-US" dirty="0"/>
              <a:t>Curvature reflects marginal effect of income for each occupation type</a:t>
            </a:r>
          </a:p>
        </p:txBody>
      </p:sp>
    </p:spTree>
    <p:extLst>
      <p:ext uri="{BB962C8B-B14F-4D97-AF65-F5344CB8AC3E}">
        <p14:creationId xmlns:p14="http://schemas.microsoft.com/office/powerpoint/2010/main" val="1160348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0E50-272D-4AA4-809E-2F40AB46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plots: Air quality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4CFDB-4214-4968-BD68-B2971175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9FED9-468F-449F-9C15-B3E699B595D7}"/>
              </a:ext>
            </a:extLst>
          </p:cNvPr>
          <p:cNvSpPr txBox="1"/>
          <p:nvPr/>
        </p:nvSpPr>
        <p:spPr>
          <a:xfrm>
            <a:off x="457200" y="12954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Daily air quality measurements in New York, May - Sep 1973</a:t>
            </a:r>
          </a:p>
          <a:p>
            <a:endParaRPr lang="en-US" dirty="0"/>
          </a:p>
          <a:p>
            <a:r>
              <a:rPr lang="en-US" b="1" dirty="0"/>
              <a:t>How does Ozone concentration vary with solar radiation, wind speed &amp;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39BC8-578B-4D32-94BC-5DDA4AD3D51E}"/>
              </a:ext>
            </a:extLst>
          </p:cNvPr>
          <p:cNvSpPr txBox="1"/>
          <p:nvPr/>
        </p:nvSpPr>
        <p:spPr>
          <a:xfrm>
            <a:off x="457200" y="2667000"/>
            <a:ext cx="5867400" cy="2308324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&gt; head(</a:t>
            </a:r>
            <a:r>
              <a:rPr lang="en-US" dirty="0" err="1">
                <a:latin typeface="Lucida Console" panose="020B0609040504020204" pitchFamily="49" charset="0"/>
              </a:rPr>
              <a:t>airquality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Ozone </a:t>
            </a:r>
            <a:r>
              <a:rPr lang="en-US" dirty="0" err="1">
                <a:latin typeface="Lucida Console" panose="020B0609040504020204" pitchFamily="49" charset="0"/>
              </a:rPr>
              <a:t>Solar.R</a:t>
            </a:r>
            <a:r>
              <a:rPr lang="en-US" dirty="0">
                <a:latin typeface="Lucida Console" panose="020B0609040504020204" pitchFamily="49" charset="0"/>
              </a:rPr>
              <a:t> Wind Temp Month Day</a:t>
            </a:r>
          </a:p>
          <a:p>
            <a:r>
              <a:rPr lang="en-US" dirty="0">
                <a:latin typeface="Lucida Console" panose="020B0609040504020204" pitchFamily="49" charset="0"/>
              </a:rPr>
              <a:t>1    41     190  7.4   67     5   1</a:t>
            </a:r>
          </a:p>
          <a:p>
            <a:r>
              <a:rPr lang="en-US" dirty="0">
                <a:latin typeface="Lucida Console" panose="020B0609040504020204" pitchFamily="49" charset="0"/>
              </a:rPr>
              <a:t>2    36     118  8.0   72     5   2</a:t>
            </a:r>
          </a:p>
          <a:p>
            <a:r>
              <a:rPr lang="en-US" dirty="0">
                <a:latin typeface="Lucida Console" panose="020B0609040504020204" pitchFamily="49" charset="0"/>
              </a:rPr>
              <a:t>3    12     149 12.6   74     5   3</a:t>
            </a:r>
          </a:p>
          <a:p>
            <a:r>
              <a:rPr lang="en-US" dirty="0">
                <a:latin typeface="Lucida Console" panose="020B0609040504020204" pitchFamily="49" charset="0"/>
              </a:rPr>
              <a:t>4    18     313 11.5   62     5   4</a:t>
            </a:r>
          </a:p>
          <a:p>
            <a:r>
              <a:rPr lang="en-US" dirty="0">
                <a:latin typeface="Lucida Console" panose="020B0609040504020204" pitchFamily="49" charset="0"/>
              </a:rPr>
              <a:t>5    NA      </a:t>
            </a:r>
            <a:r>
              <a:rPr lang="en-US" dirty="0" err="1">
                <a:latin typeface="Lucida Console" panose="020B0609040504020204" pitchFamily="49" charset="0"/>
              </a:rPr>
              <a:t>NA</a:t>
            </a:r>
            <a:r>
              <a:rPr lang="en-US" dirty="0">
                <a:latin typeface="Lucida Console" panose="020B0609040504020204" pitchFamily="49" charset="0"/>
              </a:rPr>
              <a:t> 14.3   56     5   5</a:t>
            </a:r>
          </a:p>
          <a:p>
            <a:r>
              <a:rPr lang="en-US" dirty="0">
                <a:latin typeface="Lucida Console" panose="020B0609040504020204" pitchFamily="49" charset="0"/>
              </a:rPr>
              <a:t>6    28      NA 14.9   66     5  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AC5B-FD6C-4645-B621-AFB2C94BA554}"/>
              </a:ext>
            </a:extLst>
          </p:cNvPr>
          <p:cNvSpPr txBox="1"/>
          <p:nvPr/>
        </p:nvSpPr>
        <p:spPr>
          <a:xfrm>
            <a:off x="499334" y="6200358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2"/>
              </a:rPr>
              <a:t>https://pbreheny.github.io/visreg/</a:t>
            </a:r>
            <a:r>
              <a:rPr lang="en-US" sz="1600" dirty="0"/>
              <a:t> for examples &amp; details </a:t>
            </a:r>
          </a:p>
        </p:txBody>
      </p:sp>
    </p:spTree>
    <p:extLst>
      <p:ext uri="{BB962C8B-B14F-4D97-AF65-F5344CB8AC3E}">
        <p14:creationId xmlns:p14="http://schemas.microsoft.com/office/powerpoint/2010/main" val="1896726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805C-DDC5-4979-8A80-2D6A6155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quality: main effects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665D-5BE8-4963-9CED-6DE84BC2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AC695-8C5B-4B54-8991-4FFD0DD33C55}"/>
              </a:ext>
            </a:extLst>
          </p:cNvPr>
          <p:cNvSpPr txBox="1"/>
          <p:nvPr/>
        </p:nvSpPr>
        <p:spPr>
          <a:xfrm>
            <a:off x="457200" y="1371600"/>
            <a:ext cx="8229600" cy="430887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&gt; fit1 &lt;- </a:t>
            </a:r>
            <a:r>
              <a:rPr lang="en-US" sz="1600" dirty="0" err="1">
                <a:latin typeface="Lucida Console" panose="020B0609040504020204" pitchFamily="49" charset="0"/>
              </a:rPr>
              <a:t>lm</a:t>
            </a:r>
            <a:r>
              <a:rPr lang="en-US" sz="1600" dirty="0">
                <a:latin typeface="Lucida Console" panose="020B0609040504020204" pitchFamily="49" charset="0"/>
              </a:rPr>
              <a:t>(Ozone ~ 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+ Wind + Temp, data=</a:t>
            </a:r>
            <a:r>
              <a:rPr lang="en-US" sz="1600" dirty="0" err="1">
                <a:latin typeface="Lucida Console" panose="020B0609040504020204" pitchFamily="49" charset="0"/>
              </a:rPr>
              <a:t>airquality</a:t>
            </a:r>
            <a:r>
              <a:rPr lang="en-US" sz="1600" dirty="0">
                <a:latin typeface="Lucida Console" panose="020B0609040504020204" pitchFamily="49" charset="0"/>
              </a:rPr>
              <a:t>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&gt; summary(fit1)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Estimate Std. Error t value </a:t>
            </a:r>
            <a:r>
              <a:rPr lang="en-US" sz="1600" dirty="0" err="1">
                <a:latin typeface="Lucida Console" panose="020B0609040504020204" pitchFamily="49" charset="0"/>
              </a:rPr>
              <a:t>Pr</a:t>
            </a:r>
            <a:r>
              <a:rPr lang="en-US" sz="16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(Intercept) -64.3421    23.0547   -2.79   0.0062 **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      0.0598     0.0232    2.58   0.0112 *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Wind         -3.3336     0.6544   -5.09  1.5e-06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Temp          1.6521     0.2535    6.52  2.4e-09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Signif</a:t>
            </a:r>
            <a:r>
              <a:rPr lang="en-US" sz="16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Residual standard error: 21.18 on 107 degrees of freedom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(42 observations deleted due to missingness)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Multiple R-squared:  0.6059,    Adjusted R-squared:  0.5948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F-statistic: 54.83 on 3 and 107 DF,  p-value: &lt; 2.2e-16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2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405C-D658-46B5-B148-D4F61DFB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conditional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55C08-0C40-4B8F-9651-798E0A0A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E12F1-8B77-4225-BCEB-A6AEF4AA5BFB}"/>
              </a:ext>
            </a:extLst>
          </p:cNvPr>
          <p:cNvSpPr txBox="1"/>
          <p:nvPr/>
        </p:nvSpPr>
        <p:spPr>
          <a:xfrm>
            <a:off x="457200" y="1497496"/>
            <a:ext cx="47244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"Wind“)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"Temp")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278B79D-9007-48DB-976B-3F632B59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" y="3106120"/>
            <a:ext cx="8880000" cy="3642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06B34-8743-4712-8370-FBACB5BD6264}"/>
              </a:ext>
            </a:extLst>
          </p:cNvPr>
          <p:cNvSpPr txBox="1"/>
          <p:nvPr/>
        </p:nvSpPr>
        <p:spPr>
          <a:xfrm>
            <a:off x="5334000" y="1439639"/>
            <a:ext cx="3446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summary =</a:t>
            </a:r>
          </a:p>
          <a:p>
            <a:r>
              <a:rPr lang="en-US" dirty="0"/>
              <a:t>    predicted values (line)  +</a:t>
            </a:r>
          </a:p>
          <a:p>
            <a:r>
              <a:rPr lang="en-US" dirty="0"/>
              <a:t>    confidence band (uncertainty) +</a:t>
            </a:r>
          </a:p>
          <a:p>
            <a:r>
              <a:rPr lang="en-US" dirty="0"/>
              <a:t>    partial residuals (objections)</a:t>
            </a:r>
          </a:p>
        </p:txBody>
      </p:sp>
    </p:spTree>
    <p:extLst>
      <p:ext uri="{BB962C8B-B14F-4D97-AF65-F5344CB8AC3E}">
        <p14:creationId xmlns:p14="http://schemas.microsoft.com/office/powerpoint/2010/main" val="33567012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BE3325C-9630-4280-AFDF-11416570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10" y="3326725"/>
            <a:ext cx="8342857" cy="34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variables &amp;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381000" y="1189384"/>
            <a:ext cx="8305800" cy="203132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cut Temp into three ordered levels of equal range</a:t>
            </a:r>
          </a:p>
          <a:p>
            <a:r>
              <a:rPr lang="en-US" dirty="0" err="1"/>
              <a:t>airquality$Heat</a:t>
            </a:r>
            <a:r>
              <a:rPr lang="en-US" dirty="0"/>
              <a:t> &lt;- cut(</a:t>
            </a:r>
            <a:r>
              <a:rPr lang="en-US" dirty="0" err="1"/>
              <a:t>airquality$Temp</a:t>
            </a:r>
            <a:r>
              <a:rPr lang="en-US" dirty="0"/>
              <a:t>, 3, </a:t>
            </a:r>
          </a:p>
          <a:p>
            <a:r>
              <a:rPr lang="en-US" dirty="0"/>
              <a:t>                                        labels=c("</a:t>
            </a:r>
            <a:r>
              <a:rPr lang="en-US" dirty="0" err="1"/>
              <a:t>Cool","Mild","Hot</a:t>
            </a:r>
            <a:r>
              <a:rPr lang="en-US" dirty="0"/>
              <a:t>"))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fit model with interaction  of </a:t>
            </a:r>
            <a:r>
              <a:rPr lang="en-US" b="1" dirty="0">
                <a:solidFill>
                  <a:srgbClr val="00B050"/>
                </a:solidFill>
              </a:rPr>
              <a:t>Wind * Heat</a:t>
            </a:r>
          </a:p>
          <a:p>
            <a:r>
              <a:rPr lang="en-US" dirty="0"/>
              <a:t>fit2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Wind*Heat</a:t>
            </a:r>
            <a:r>
              <a:rPr lang="en-US" dirty="0"/>
              <a:t>, 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(fit2, "Wind", by="Heat", layout=c(3,1), points=list(</a:t>
            </a:r>
            <a:r>
              <a:rPr lang="en-US" dirty="0" err="1"/>
              <a:t>cex</a:t>
            </a:r>
            <a:r>
              <a:rPr lang="en-US" dirty="0"/>
              <a:t>=1))</a:t>
            </a:r>
          </a:p>
        </p:txBody>
      </p:sp>
    </p:spTree>
    <p:extLst>
      <p:ext uri="{BB962C8B-B14F-4D97-AF65-F5344CB8AC3E}">
        <p14:creationId xmlns:p14="http://schemas.microsoft.com/office/powerpoint/2010/main" val="4287125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Factor variables &amp; interactions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457200" y="1229140"/>
            <a:ext cx="8229600" cy="182880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dirty="0" err="1">
                <a:latin typeface="Lucida Console" panose="020B0609040504020204" pitchFamily="49" charset="0"/>
              </a:rPr>
              <a:t>visreg</a:t>
            </a:r>
            <a:r>
              <a:rPr lang="en-US" dirty="0">
                <a:latin typeface="Lucida Console" panose="020B0609040504020204" pitchFamily="49" charset="0"/>
              </a:rPr>
              <a:t>(fit2, "Wind", by="Heat", 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       overlay=TRUE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gg=TRUE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points=list(size=2)) +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2CA51B5-51AC-4D7A-AD4C-9254638C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48700"/>
            <a:ext cx="4038600" cy="353484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F10C0-6965-46A8-8537-8E0B041FD85B}"/>
              </a:ext>
            </a:extLst>
          </p:cNvPr>
          <p:cNvSpPr txBox="1"/>
          <p:nvPr/>
        </p:nvSpPr>
        <p:spPr>
          <a:xfrm>
            <a:off x="457200" y="3270323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overlay=TRUE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 superpose panels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gg=TRUE </a:t>
            </a:r>
            <a:r>
              <a:rPr lang="en-US" dirty="0">
                <a:sym typeface="Symbol" panose="05050102010706020507" pitchFamily="18" charset="2"/>
              </a:rPr>
              <a:t> uses </a:t>
            </a:r>
            <a:r>
              <a:rPr lang="en-US" dirty="0" err="1">
                <a:sym typeface="Symbol" panose="05050102010706020507" pitchFamily="18" charset="2"/>
              </a:rPr>
              <a:t>ggplot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allow slope for Wind to vary with Heat e.g., Wind has no effect when Cool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model still assumes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linear</a:t>
            </a:r>
            <a:r>
              <a:rPr lang="en-US" dirty="0">
                <a:sym typeface="Symbol" panose="05050102010706020507" pitchFamily="18" charset="2"/>
              </a:rPr>
              <a:t> effects of Heat &amp; Wind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9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4B40-D11F-4E51-BBA7-58F32BC0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Non-linear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DC66A-68E3-461D-BF85-8B80C54F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7D650B-221C-46D2-810E-59D85E64F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2278602"/>
            <a:ext cx="4011429" cy="387428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6ED813D-9032-4F1D-9FAF-D2BDEEF6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91" y="2304279"/>
            <a:ext cx="4037143" cy="3857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D5F90D-8277-406B-90AB-139F6BF8ECED}"/>
              </a:ext>
            </a:extLst>
          </p:cNvPr>
          <p:cNvSpPr txBox="1"/>
          <p:nvPr/>
        </p:nvSpPr>
        <p:spPr>
          <a:xfrm>
            <a:off x="457201" y="1219200"/>
            <a:ext cx="37338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fit &lt;- </a:t>
            </a:r>
            <a:r>
              <a:rPr lang="en-US" sz="1600" dirty="0" err="1"/>
              <a:t>lm</a:t>
            </a:r>
            <a:r>
              <a:rPr lang="en-US" sz="1600" dirty="0"/>
              <a:t>(Ozone ~ </a:t>
            </a:r>
            <a:r>
              <a:rPr lang="en-US" sz="1600" dirty="0" err="1"/>
              <a:t>Solar.R</a:t>
            </a:r>
            <a:r>
              <a:rPr lang="en-US" sz="1600" dirty="0"/>
              <a:t> + </a:t>
            </a:r>
            <a:r>
              <a:rPr lang="en-US" sz="1600" dirty="0">
                <a:solidFill>
                  <a:srgbClr val="FF0000"/>
                </a:solidFill>
              </a:rPr>
              <a:t>poly(Wind,2) </a:t>
            </a:r>
            <a:r>
              <a:rPr lang="en-US" sz="1600" dirty="0"/>
              <a:t>+  </a:t>
            </a:r>
          </a:p>
          <a:p>
            <a:r>
              <a:rPr lang="en-US" sz="1600" dirty="0"/>
              <a:t>                Temp, data=</a:t>
            </a:r>
            <a:r>
              <a:rPr lang="en-US" sz="1600" dirty="0" err="1"/>
              <a:t>airquality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visreg</a:t>
            </a:r>
            <a:r>
              <a:rPr lang="en-US" sz="1600" dirty="0"/>
              <a:t>(fit, "Wind“)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2455-D831-429C-A307-798D6F6FE734}"/>
              </a:ext>
            </a:extLst>
          </p:cNvPr>
          <p:cNvSpPr txBox="1"/>
          <p:nvPr/>
        </p:nvSpPr>
        <p:spPr>
          <a:xfrm>
            <a:off x="4468630" y="1219200"/>
            <a:ext cx="421817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fit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Wind +  </a:t>
            </a:r>
          </a:p>
          <a:p>
            <a:r>
              <a:rPr lang="en-US" dirty="0"/>
              <a:t>                </a:t>
            </a:r>
            <a:r>
              <a:rPr lang="en-US" dirty="0">
                <a:solidFill>
                  <a:srgbClr val="FF0000"/>
                </a:solidFill>
              </a:rPr>
              <a:t>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(fit, "Temp")</a:t>
            </a:r>
          </a:p>
        </p:txBody>
      </p:sp>
    </p:spTree>
    <p:extLst>
      <p:ext uri="{BB962C8B-B14F-4D97-AF65-F5344CB8AC3E}">
        <p14:creationId xmlns:p14="http://schemas.microsoft.com/office/powerpoint/2010/main" val="20861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0854-4D03-4BEA-9C99-DBEAC3EC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surface models (visreg2d)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71BE3-99FF-4E9E-8E11-FB31B900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596A1-1A6B-4087-BD57-D034B77476C9}"/>
              </a:ext>
            </a:extLst>
          </p:cNvPr>
          <p:cNvSpPr txBox="1"/>
          <p:nvPr/>
        </p:nvSpPr>
        <p:spPr>
          <a:xfrm>
            <a:off x="457200" y="1162880"/>
            <a:ext cx="82296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Fit quadratics in both Wind &amp; Temp and interaction Wind * Temp</a:t>
            </a:r>
          </a:p>
          <a:p>
            <a:r>
              <a:rPr lang="en-US" dirty="0" err="1"/>
              <a:t>fitp</a:t>
            </a:r>
            <a:r>
              <a:rPr lang="en-US" dirty="0"/>
              <a:t>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poly(Wind,2) * 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 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5B805485-E86A-4845-B3F1-500303B49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93" y="2995630"/>
            <a:ext cx="3546286" cy="3464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F1310-85F7-451C-A25C-E11D1EC3E517}"/>
              </a:ext>
            </a:extLst>
          </p:cNvPr>
          <p:cNvSpPr txBox="1"/>
          <p:nvPr/>
        </p:nvSpPr>
        <p:spPr>
          <a:xfrm>
            <a:off x="457200" y="2113875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/>
              <a:t>plot.type</a:t>
            </a:r>
            <a:r>
              <a:rPr lang="en-US" sz="1400" dirty="0"/>
              <a:t>="gg") +  </a:t>
            </a:r>
          </a:p>
          <a:p>
            <a:r>
              <a:rPr lang="en-US" sz="1400" dirty="0"/>
              <a:t>       </a:t>
            </a:r>
            <a:r>
              <a:rPr lang="en-US" sz="1400" dirty="0" err="1">
                <a:solidFill>
                  <a:srgbClr val="FF0000"/>
                </a:solidFill>
              </a:rPr>
              <a:t>geom_contour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(z=z), color="black")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B35EF-9E1D-42AD-98D8-60321C94A6D1}"/>
              </a:ext>
            </a:extLst>
          </p:cNvPr>
          <p:cNvSpPr txBox="1"/>
          <p:nvPr/>
        </p:nvSpPr>
        <p:spPr>
          <a:xfrm>
            <a:off x="4800601" y="2117972"/>
            <a:ext cx="388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>
                <a:solidFill>
                  <a:srgbClr val="FF0000"/>
                </a:solidFill>
              </a:rPr>
              <a:t>plot.type</a:t>
            </a:r>
            <a:r>
              <a:rPr lang="en-US" sz="1400" dirty="0">
                <a:solidFill>
                  <a:srgbClr val="FF0000"/>
                </a:solidFill>
              </a:rPr>
              <a:t>="</a:t>
            </a:r>
            <a:r>
              <a:rPr lang="en-US" sz="1400" dirty="0" err="1">
                <a:solidFill>
                  <a:srgbClr val="FF0000"/>
                </a:solidFill>
              </a:rPr>
              <a:t>persp</a:t>
            </a:r>
            <a:r>
              <a:rPr lang="en-US" sz="1400" dirty="0">
                <a:solidFill>
                  <a:srgbClr val="FF0000"/>
                </a:solidFill>
              </a:rPr>
              <a:t>“ </a:t>
            </a:r>
            <a:r>
              <a:rPr lang="en-US" sz="1400" dirty="0"/>
              <a:t>)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F6FA73A2-8DFE-4992-A8AE-80F9326A6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3" y="2998914"/>
            <a:ext cx="3731860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89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AFA32B8-3E9A-48F3-95BE-1D1211375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99" y="4761589"/>
            <a:ext cx="3733800" cy="1766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D33EC-3971-4398-BB25-F82D0E64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Regression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173B4-E266-4E5F-9A43-4126B8F8F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4038600" cy="40687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Essential ideas: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Find predictor and split value which minimizes SSE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fitted value in each subgroup = mean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repeat, recursively, splitting by next best predictor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Large literature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cost, complexity tradeoff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pruning methods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boosting, cross-validation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tree averaging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F1FF3-D4F4-43A5-9D76-82929C36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F1448-925D-4BEE-B103-9D1A8E9C0171}"/>
              </a:ext>
            </a:extLst>
          </p:cNvPr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Regression trees are a non-parametric alternative to linear models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DF97A0B-5477-4BA5-A0DD-5673596C792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36" y="1753494"/>
            <a:ext cx="3606726" cy="251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DFE672-AC16-4BC3-AFA0-469572EEDC5F}"/>
              </a:ext>
            </a:extLst>
          </p:cNvPr>
          <p:cNvSpPr txBox="1"/>
          <p:nvPr/>
        </p:nvSpPr>
        <p:spPr>
          <a:xfrm>
            <a:off x="4978884" y="4527210"/>
            <a:ext cx="325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e.g.:        mpg ~ </a:t>
            </a:r>
            <a:r>
              <a:rPr lang="en-US" dirty="0" err="1"/>
              <a:t>cyl</a:t>
            </a:r>
            <a:r>
              <a:rPr lang="en-US" dirty="0"/>
              <a:t> + hp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43A4D-2217-4BC0-815C-9050839A6933}"/>
              </a:ext>
            </a:extLst>
          </p:cNvPr>
          <p:cNvCxnSpPr/>
          <p:nvPr/>
        </p:nvCxnSpPr>
        <p:spPr>
          <a:xfrm flipH="1">
            <a:off x="533400" y="3733800"/>
            <a:ext cx="304800" cy="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0658ED-467C-42FA-8298-7B33489F6AD5}"/>
              </a:ext>
            </a:extLst>
          </p:cNvPr>
          <p:cNvCxnSpPr/>
          <p:nvPr/>
        </p:nvCxnSpPr>
        <p:spPr>
          <a:xfrm flipV="1">
            <a:off x="533400" y="2514600"/>
            <a:ext cx="0" cy="121920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1C302C-6726-4777-8E43-26389D2FC482}"/>
              </a:ext>
            </a:extLst>
          </p:cNvPr>
          <p:cNvCxnSpPr/>
          <p:nvPr/>
        </p:nvCxnSpPr>
        <p:spPr>
          <a:xfrm>
            <a:off x="533400" y="2514600"/>
            <a:ext cx="381000" cy="0"/>
          </a:xfrm>
          <a:prstGeom prst="line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D23086-5650-4C55-A8C7-9E80000DB012}"/>
              </a:ext>
            </a:extLst>
          </p:cNvPr>
          <p:cNvSpPr txBox="1"/>
          <p:nvPr/>
        </p:nvSpPr>
        <p:spPr>
          <a:xfrm>
            <a:off x="6604241" y="167318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444440-10AC-4DA1-B497-4566B2E9F284}"/>
              </a:ext>
            </a:extLst>
          </p:cNvPr>
          <p:cNvSpPr txBox="1"/>
          <p:nvPr/>
        </p:nvSpPr>
        <p:spPr>
          <a:xfrm>
            <a:off x="7353300" y="239982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5DF43B-3853-4399-9143-8BC3875E6F4F}"/>
              </a:ext>
            </a:extLst>
          </p:cNvPr>
          <p:cNvSpPr/>
          <p:nvPr/>
        </p:nvSpPr>
        <p:spPr>
          <a:xfrm>
            <a:off x="6660899" y="3146151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C716B7-9560-401D-81FE-7AD32F11FC23}"/>
              </a:ext>
            </a:extLst>
          </p:cNvPr>
          <p:cNvSpPr txBox="1"/>
          <p:nvPr/>
        </p:nvSpPr>
        <p:spPr>
          <a:xfrm>
            <a:off x="5844550" y="2001218"/>
            <a:ext cx="579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endParaRPr lang="en-US" sz="2000" baseline="-25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FA622B-FD2E-440B-B804-C68E343FDFC2}"/>
              </a:ext>
            </a:extLst>
          </p:cNvPr>
          <p:cNvSpPr/>
          <p:nvPr/>
        </p:nvSpPr>
        <p:spPr>
          <a:xfrm>
            <a:off x="6708897" y="2642815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endParaRPr lang="en-US" sz="2000" baseline="-25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21E2EB-D781-4D83-9FE0-26A33FFBCE45}"/>
              </a:ext>
            </a:extLst>
          </p:cNvPr>
          <p:cNvSpPr/>
          <p:nvPr/>
        </p:nvSpPr>
        <p:spPr>
          <a:xfrm>
            <a:off x="5819891" y="3376748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3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337782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3022858" cy="491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70" y="4495800"/>
            <a:ext cx="32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9" y="152400"/>
            <a:ext cx="1614488" cy="10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524000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of a one model for authoritarian aggression</a:t>
            </a:r>
          </a:p>
          <a:p>
            <a:endParaRPr lang="en-US" dirty="0"/>
          </a:p>
          <a:p>
            <a:r>
              <a:rPr lang="en-US" dirty="0"/>
              <a:t>The information is overwhelmed by footnotes &amp; significance **stars** </a:t>
            </a:r>
          </a:p>
        </p:txBody>
      </p:sp>
    </p:spTree>
    <p:extLst>
      <p:ext uri="{BB962C8B-B14F-4D97-AF65-F5344CB8AC3E}">
        <p14:creationId xmlns:p14="http://schemas.microsoft.com/office/powerpoint/2010/main" val="2504652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AB47-6526-4AAE-AC23-84BE578F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D5E5B-85BD-4C24-A74B-CB030473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D9DF-6E13-4F8F-B720-359174261311}"/>
              </a:ext>
            </a:extLst>
          </p:cNvPr>
          <p:cNvSpPr txBox="1"/>
          <p:nvPr/>
        </p:nvSpPr>
        <p:spPr>
          <a:xfrm>
            <a:off x="457200" y="1371600"/>
            <a:ext cx="8229600" cy="424731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rpart</a:t>
            </a:r>
            <a:r>
              <a:rPr lang="en-US" dirty="0"/>
              <a:t>)               </a:t>
            </a:r>
            <a:r>
              <a:rPr lang="en-US" dirty="0">
                <a:solidFill>
                  <a:srgbClr val="00B050"/>
                </a:solidFill>
              </a:rPr>
              <a:t># calculating regression trees</a:t>
            </a:r>
          </a:p>
          <a:p>
            <a:r>
              <a:rPr lang="en-US" dirty="0"/>
              <a:t>&gt; library(</a:t>
            </a:r>
            <a:r>
              <a:rPr lang="en-US" dirty="0" err="1"/>
              <a:t>rpart.plot</a:t>
            </a:r>
            <a:r>
              <a:rPr lang="en-US" dirty="0"/>
              <a:t>)       </a:t>
            </a:r>
            <a:r>
              <a:rPr lang="en-US" dirty="0">
                <a:solidFill>
                  <a:srgbClr val="00B050"/>
                </a:solidFill>
              </a:rPr>
              <a:t># plotting regression trees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rmod</a:t>
            </a:r>
            <a:r>
              <a:rPr lang="en-US" dirty="0"/>
              <a:t> &lt;- </a:t>
            </a:r>
            <a:r>
              <a:rPr lang="en-US" dirty="0" err="1"/>
              <a:t>rpart</a:t>
            </a:r>
            <a:r>
              <a:rPr lang="en-US" dirty="0"/>
              <a:t>(prestige ~ education + income + women + type, </a:t>
            </a:r>
          </a:p>
          <a:p>
            <a:r>
              <a:rPr lang="en-US" dirty="0"/>
              <a:t>              data=Prestige,</a:t>
            </a:r>
          </a:p>
          <a:p>
            <a:r>
              <a:rPr lang="en-US" dirty="0"/>
              <a:t>              method = "</a:t>
            </a:r>
            <a:r>
              <a:rPr lang="en-US" dirty="0" err="1"/>
              <a:t>anova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rpart.rules</a:t>
            </a:r>
            <a:r>
              <a:rPr lang="en-US" dirty="0"/>
              <a:t>(</a:t>
            </a:r>
            <a:r>
              <a:rPr lang="en-US" dirty="0" err="1"/>
              <a:t>rmod</a:t>
            </a:r>
            <a:r>
              <a:rPr lang="en-US" dirty="0"/>
              <a:t>)         </a:t>
            </a:r>
            <a:r>
              <a:rPr lang="en-US" dirty="0">
                <a:solidFill>
                  <a:srgbClr val="00B050"/>
                </a:solidFill>
              </a:rPr>
              <a:t># print prediction rules</a:t>
            </a:r>
          </a:p>
          <a:p>
            <a:r>
              <a:rPr lang="en-US" dirty="0"/>
              <a:t> prestige                                                    </a:t>
            </a:r>
          </a:p>
          <a:p>
            <a:r>
              <a:rPr lang="en-US" dirty="0"/>
              <a:t>       24 when education &lt;  10           &amp; income &lt;  3600        </a:t>
            </a:r>
          </a:p>
          <a:p>
            <a:r>
              <a:rPr lang="en-US" dirty="0"/>
              <a:t>       33 when education &lt;  10           &amp; income is 3600 to 6078</a:t>
            </a:r>
          </a:p>
          <a:p>
            <a:r>
              <a:rPr lang="en-US" dirty="0"/>
              <a:t>       41 when education is 10 to 12 &amp; income &lt;  6078        </a:t>
            </a:r>
          </a:p>
          <a:p>
            <a:r>
              <a:rPr lang="en-US" dirty="0"/>
              <a:t>       46 when education &lt;  12           &amp; income &gt;=         6078</a:t>
            </a:r>
          </a:p>
          <a:p>
            <a:r>
              <a:rPr lang="en-US" dirty="0"/>
              <a:t>       63 when education is 12 to 14                         </a:t>
            </a:r>
          </a:p>
          <a:p>
            <a:r>
              <a:rPr lang="en-US" dirty="0"/>
              <a:t>       73 when education &gt;=       14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20184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4F5E-65E3-4FB7-A483-89855DA1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663371-1D5B-4C94-9B53-318C339D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E173FF5-B7C3-426B-A5C6-0D7AA3EF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68790"/>
            <a:ext cx="7581714" cy="4614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4D1E0-B34C-4BF6-BD4D-C9922B31479E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rpart.plot</a:t>
            </a:r>
            <a:r>
              <a:rPr lang="en-US" sz="2400" dirty="0"/>
              <a:t>(</a:t>
            </a:r>
            <a:r>
              <a:rPr lang="en-US" sz="2400" dirty="0" err="1"/>
              <a:t>rmod</a:t>
            </a:r>
            <a:r>
              <a:rPr lang="en-US" sz="2400" dirty="0"/>
              <a:t>, prefix="prestige=")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5FE1CB-EEC0-4EBE-8594-FE12288D54F2}"/>
              </a:ext>
            </a:extLst>
          </p:cNvPr>
          <p:cNvCxnSpPr/>
          <p:nvPr/>
        </p:nvCxnSpPr>
        <p:spPr>
          <a:xfrm flipH="1">
            <a:off x="1295400" y="2133600"/>
            <a:ext cx="2057400" cy="1828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0056-CC96-45ED-8066-BFE4D1F674F1}"/>
              </a:ext>
            </a:extLst>
          </p:cNvPr>
          <p:cNvSpPr txBox="1"/>
          <p:nvPr/>
        </p:nvSpPr>
        <p:spPr>
          <a:xfrm>
            <a:off x="1287332" y="2133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lower on predictors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BA7496-D5C8-42ED-8631-B9D20A9F1729}"/>
              </a:ext>
            </a:extLst>
          </p:cNvPr>
          <p:cNvCxnSpPr/>
          <p:nvPr/>
        </p:nvCxnSpPr>
        <p:spPr>
          <a:xfrm>
            <a:off x="6553200" y="1968790"/>
            <a:ext cx="1524000" cy="107921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D4D24D-D7CE-4E25-B2E5-3C64D9CF0C1E}"/>
              </a:ext>
            </a:extLst>
          </p:cNvPr>
          <p:cNvSpPr/>
          <p:nvPr/>
        </p:nvSpPr>
        <p:spPr>
          <a:xfrm>
            <a:off x="7302649" y="1968790"/>
            <a:ext cx="1341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higher on predictors</a:t>
            </a:r>
          </a:p>
        </p:txBody>
      </p:sp>
    </p:spTree>
    <p:extLst>
      <p:ext uri="{BB962C8B-B14F-4D97-AF65-F5344CB8AC3E}">
        <p14:creationId xmlns:p14="http://schemas.microsoft.com/office/powerpoint/2010/main" val="271357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linear model,                   assumes:</a:t>
            </a:r>
          </a:p>
          <a:p>
            <a:pPr lvl="1"/>
            <a:r>
              <a:rPr lang="en-US" sz="2400" dirty="0"/>
              <a:t>Residuals,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are normally distributed,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~ N(0,</a:t>
            </a:r>
            <a:r>
              <a:rPr lang="en-US" sz="2400" dirty="0">
                <a:sym typeface="Symbol"/>
              </a:rPr>
              <a:t></a:t>
            </a:r>
            <a:r>
              <a:rPr lang="en-US" sz="2400" baseline="30000" dirty="0">
                <a:sym typeface="Symbol"/>
              </a:rPr>
              <a:t>2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(Normality not required for </a:t>
            </a:r>
            <a:r>
              <a:rPr lang="en-US" sz="2400" b="1" dirty="0" err="1">
                <a:sym typeface="Symbol"/>
              </a:rPr>
              <a:t>X</a:t>
            </a:r>
            <a:r>
              <a:rPr lang="en-US" sz="2400" dirty="0" err="1">
                <a:sym typeface="Symbol"/>
              </a:rPr>
              <a:t>s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Constant variance, </a:t>
            </a:r>
            <a:r>
              <a:rPr lang="en-US" sz="2400" dirty="0" err="1">
                <a:sym typeface="Symbol"/>
              </a:rPr>
              <a:t>Var</a:t>
            </a:r>
            <a:r>
              <a:rPr lang="en-US" sz="2400" dirty="0">
                <a:sym typeface="Symbol"/>
              </a:rPr>
              <a:t>(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) = </a:t>
            </a:r>
            <a:r>
              <a:rPr lang="en-US" sz="2400" baseline="30000" dirty="0">
                <a:sym typeface="Symbol"/>
              </a:rPr>
              <a:t>2</a:t>
            </a:r>
          </a:p>
          <a:p>
            <a:pPr lvl="1"/>
            <a:r>
              <a:rPr lang="en-US" sz="2400" dirty="0">
                <a:sym typeface="Symbol"/>
              </a:rPr>
              <a:t>Observations </a:t>
            </a:r>
            <a:r>
              <a:rPr lang="en-US" sz="2400" dirty="0" err="1">
                <a:sym typeface="Symbol"/>
              </a:rPr>
              <a:t>y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 are statistically independent</a:t>
            </a:r>
          </a:p>
          <a:p>
            <a:r>
              <a:rPr lang="en-US" sz="2800" dirty="0">
                <a:sym typeface="Symbol"/>
              </a:rPr>
              <a:t>Violations  inferences may not be valid</a:t>
            </a:r>
          </a:p>
          <a:p>
            <a:r>
              <a:rPr lang="en-US" sz="2800" dirty="0">
                <a:sym typeface="Symbol"/>
              </a:rPr>
              <a:t>A variety of plots can diagnose all these problems</a:t>
            </a:r>
          </a:p>
          <a:p>
            <a:r>
              <a:rPr lang="en-US" sz="2800" dirty="0">
                <a:sym typeface="Symbol"/>
              </a:rPr>
              <a:t>Other methods (</a:t>
            </a:r>
            <a:r>
              <a:rPr lang="en-US" sz="2800" dirty="0" err="1">
                <a:sym typeface="Symbol"/>
              </a:rPr>
              <a:t>boxCox</a:t>
            </a:r>
            <a:r>
              <a:rPr lang="en-US" sz="2800" dirty="0">
                <a:sym typeface="Symbol"/>
              </a:rPr>
              <a:t>, </a:t>
            </a:r>
            <a:r>
              <a:rPr lang="en-US" sz="2800" dirty="0" err="1">
                <a:sym typeface="Symbol"/>
              </a:rPr>
              <a:t>boxTidwell</a:t>
            </a:r>
            <a:r>
              <a:rPr lang="en-US" sz="2800" dirty="0">
                <a:sym typeface="Symbol"/>
              </a:rPr>
              <a:t>) diagnose the need for transformations of </a:t>
            </a:r>
            <a:r>
              <a:rPr lang="en-US" sz="2800" b="1" dirty="0">
                <a:sym typeface="Symbol"/>
              </a:rPr>
              <a:t>y</a:t>
            </a:r>
            <a:r>
              <a:rPr lang="en-US" sz="2800" dirty="0">
                <a:sym typeface="Symbol"/>
              </a:rPr>
              <a:t> or </a:t>
            </a:r>
            <a:r>
              <a:rPr lang="en-US" sz="2800" b="1" dirty="0" err="1">
                <a:sym typeface="Symbol"/>
              </a:rPr>
              <a:t>X</a:t>
            </a:r>
            <a:r>
              <a:rPr lang="en-US" sz="2800" dirty="0" err="1">
                <a:sym typeface="Symbol"/>
              </a:rPr>
              <a:t>s</a:t>
            </a:r>
            <a:r>
              <a:rPr lang="en-US" sz="2800" dirty="0">
                <a:sym typeface="Symbol"/>
              </a:rPr>
              <a:t>.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26685"/>
              </p:ext>
            </p:extLst>
          </p:nvPr>
        </p:nvGraphicFramePr>
        <p:xfrm>
          <a:off x="3886200" y="1181104"/>
          <a:ext cx="1400176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Equation" r:id="rId3" imgW="622080" imgH="203040" progId="Equation.DSMT4">
                  <p:embed/>
                </p:oleObj>
              </mc:Choice>
              <mc:Fallback>
                <p:oleObj name="Equation" r:id="rId3" imgW="622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6200" y="1181104"/>
                        <a:ext cx="1400176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3798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40" y="2133600"/>
            <a:ext cx="5505450" cy="4452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“regression quartet”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 R, plotting a </a:t>
            </a:r>
            <a:r>
              <a:rPr lang="en-US" altLang="en-US" b="1" dirty="0">
                <a:latin typeface="Courier New" pitchFamily="49" charset="0"/>
              </a:rPr>
              <a:t>lm</a:t>
            </a:r>
            <a:r>
              <a:rPr lang="en-US" altLang="en-US" dirty="0"/>
              <a:t> model object </a:t>
            </a:r>
            <a:r>
              <a:rPr lang="en-US" altLang="en-US" dirty="0">
                <a:cs typeface="Arial" charset="0"/>
                <a:sym typeface="Symbol"/>
              </a:rPr>
              <a:t></a:t>
            </a:r>
            <a:r>
              <a:rPr lang="en-US" altLang="en-US" dirty="0">
                <a:cs typeface="Arial" charset="0"/>
              </a:rPr>
              <a:t> the “regression quartet” of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369" y="1644134"/>
            <a:ext cx="4384431" cy="36933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>
                <a:latin typeface="Lucida Console" pitchFamily="49" charset="0"/>
              </a:rPr>
              <a:t>plot(mod1, lwd=2, cex.lab=1.4)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14600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❶</a:t>
            </a:r>
            <a:r>
              <a:rPr lang="en-US" sz="1400" dirty="0"/>
              <a:t> </a:t>
            </a:r>
            <a:r>
              <a:rPr lang="en-US" sz="1600" dirty="0"/>
              <a:t>Residuals: should be flat vs. fitted values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❷</a:t>
            </a:r>
            <a:r>
              <a:rPr lang="en-US" sz="1400" dirty="0"/>
              <a:t> </a:t>
            </a:r>
            <a:r>
              <a:rPr lang="en-US" sz="1600" dirty="0"/>
              <a:t>Q-Q plot: should follow the 45</a:t>
            </a:r>
            <a:r>
              <a:rPr lang="en-US" sz="1600" baseline="30000" dirty="0"/>
              <a:t>o</a:t>
            </a:r>
            <a:r>
              <a:rPr lang="en-US" sz="1600" dirty="0"/>
              <a:t>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4724400"/>
            <a:ext cx="259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❸</a:t>
            </a:r>
            <a:r>
              <a:rPr lang="en-US" sz="1400" dirty="0"/>
              <a:t> </a:t>
            </a:r>
            <a:r>
              <a:rPr lang="en-US" sz="1600" dirty="0"/>
              <a:t>Scale-location: should be flat if constant variance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❹</a:t>
            </a:r>
            <a:r>
              <a:rPr lang="en-US" sz="1400" dirty="0"/>
              <a:t> </a:t>
            </a:r>
            <a:r>
              <a:rPr lang="en-US" sz="1600" dirty="0" err="1"/>
              <a:t>Resids</a:t>
            </a:r>
            <a:r>
              <a:rPr lang="en-US" sz="1600" dirty="0"/>
              <a:t> vs. leverage: can show influential observations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22068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2685" y="2209754"/>
            <a:ext cx="50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44371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44166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27767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x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sz="2400" dirty="0"/>
              <a:t>Influence </a:t>
            </a:r>
            <a:r>
              <a:rPr lang="en-US" sz="2400" dirty="0">
                <a:sym typeface="Symbol"/>
              </a:rPr>
              <a:t> Residual (y -ŷ) × Hat-value 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836789"/>
              </p:ext>
            </p:extLst>
          </p:nvPr>
        </p:nvGraphicFramePr>
        <p:xfrm>
          <a:off x="5360046" y="176414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0046" y="176414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C70E-3B81-48ED-BE2B-A861EB0E611E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Model diagnosis: Influence in regression</a:t>
            </a:r>
          </a:p>
        </p:txBody>
      </p:sp>
      <p:pic>
        <p:nvPicPr>
          <p:cNvPr id="39941" name="Picture 5" descr="duncinfl3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2209800"/>
            <a:ext cx="5467350" cy="41005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457200" y="1600200"/>
            <a:ext cx="815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Multiple regression model: prestige ~ income + education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04800" y="2667000"/>
            <a:ext cx="327660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0000FF"/>
                </a:solidFill>
              </a:rPr>
              <a:t>Influence plots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can show: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model residual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leverage (potential impact)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influence ~ residual x leverage (Cook D statistic)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contour map of influence</a:t>
            </a:r>
          </a:p>
        </p:txBody>
      </p:sp>
    </p:spTree>
    <p:extLst>
      <p:ext uri="{BB962C8B-B14F-4D97-AF65-F5344CB8AC3E}">
        <p14:creationId xmlns:p14="http://schemas.microsoft.com/office/powerpoint/2010/main" val="32067963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9" y="3077312"/>
            <a:ext cx="4053334" cy="344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US" dirty="0"/>
              <a:t>To diagnose non-constant variance, plot:</a:t>
            </a:r>
          </a:p>
          <a:p>
            <a:pPr lvl="1"/>
            <a:r>
              <a:rPr lang="en-US" sz="2000" dirty="0"/>
              <a:t>log |Std. residual| vs. log (x)</a:t>
            </a:r>
          </a:p>
          <a:p>
            <a:pPr lvl="1"/>
            <a:r>
              <a:rPr lang="en-US" sz="2000" dirty="0"/>
              <a:t>log (IQR) </a:t>
            </a:r>
            <a:r>
              <a:rPr lang="en-US" sz="2000" dirty="0" err="1"/>
              <a:t>vs</a:t>
            </a:r>
            <a:r>
              <a:rPr lang="en-US" sz="2000" dirty="0"/>
              <a:t> log (median)    [for grouped data]</a:t>
            </a:r>
          </a:p>
          <a:p>
            <a:r>
              <a:rPr lang="en-US" sz="2400" dirty="0"/>
              <a:t>If </a:t>
            </a:r>
            <a:r>
              <a:rPr lang="en-US" sz="2400" dirty="0">
                <a:sym typeface="Symbol"/>
              </a:rPr>
              <a:t> </a:t>
            </a:r>
            <a:r>
              <a:rPr lang="en-US" sz="2400" dirty="0"/>
              <a:t>linear w/ slope b, transform y </a:t>
            </a:r>
            <a:r>
              <a:rPr lang="en-US" sz="2400" dirty="0">
                <a:sym typeface="Symbol"/>
              </a:rPr>
              <a:t> y </a:t>
            </a:r>
            <a:r>
              <a:rPr lang="en-US" sz="2400" baseline="30000" dirty="0">
                <a:sym typeface="Symbol"/>
              </a:rPr>
              <a:t>(1-b)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33528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Artificial data, generated so  ~ x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 </a:t>
            </a:r>
            <a:r>
              <a:rPr lang="en-US" dirty="0">
                <a:sym typeface="Symbol"/>
              </a:rPr>
              <a:t> 1  power = 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ym typeface="Symbol"/>
              </a:rPr>
              <a:t> analyze log(y)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02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4" y="3209192"/>
            <a:ext cx="5029200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plot: 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3128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salary and batter performance from 1987 season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546" y="1611928"/>
            <a:ext cx="8165118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data("Baseball", package="</a:t>
            </a:r>
            <a:r>
              <a:rPr lang="en-US" sz="1400" dirty="0" err="1">
                <a:latin typeface="Lucida Console" pitchFamily="49" charset="0"/>
              </a:rPr>
              <a:t>vcd</a:t>
            </a:r>
            <a:r>
              <a:rPr lang="en-US" sz="1400" dirty="0">
                <a:latin typeface="Lucida Console" pitchFamily="49" charset="0"/>
              </a:rPr>
              <a:t>")</a:t>
            </a:r>
          </a:p>
          <a:p>
            <a:r>
              <a:rPr lang="en-US" sz="1400" dirty="0">
                <a:latin typeface="Lucida Console" pitchFamily="49" charset="0"/>
              </a:rPr>
              <a:t>bb.mod &lt;- lm(sal87 ~ years + hits + runs + homeruns, data=Baseball)</a:t>
            </a:r>
          </a:p>
          <a:p>
            <a:r>
              <a:rPr lang="en-US" sz="1400" dirty="0" err="1">
                <a:latin typeface="Lucida Console" pitchFamily="49" charset="0"/>
              </a:rPr>
              <a:t>spreadLevelPlot</a:t>
            </a:r>
            <a:r>
              <a:rPr lang="en-US" sz="1400" dirty="0">
                <a:latin typeface="Lucida Console" pitchFamily="49" charset="0"/>
              </a:rPr>
              <a:t>(bb.mod,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=16,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=3, </a:t>
            </a:r>
          </a:p>
          <a:p>
            <a:r>
              <a:rPr lang="en-US" sz="1400" dirty="0">
                <a:latin typeface="Lucida Console" pitchFamily="49" charset="0"/>
              </a:rPr>
              <a:t>                id=list(n=2))</a:t>
            </a:r>
          </a:p>
          <a:p>
            <a:endParaRPr lang="en-US" sz="1400" dirty="0">
              <a:latin typeface="Lucida Console" pitchFamily="49" charset="0"/>
            </a:endParaRPr>
          </a:p>
          <a:p>
            <a:r>
              <a:rPr lang="en-US" sz="1400" dirty="0">
                <a:latin typeface="Lucida Console" pitchFamily="49" charset="0"/>
              </a:rPr>
              <a:t>## </a:t>
            </a:r>
            <a:r>
              <a:rPr lang="en-US" sz="1400" dirty="0"/>
              <a:t>Suggested power transformation: 0.2609 </a:t>
            </a:r>
            <a:r>
              <a:rPr lang="en-US" sz="1400" dirty="0">
                <a:latin typeface="Lucida Console" pitchFamily="49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7338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.74 </a:t>
            </a:r>
            <a:r>
              <a:rPr lang="en-US" dirty="0">
                <a:sym typeface="Symbol"/>
              </a:rPr>
              <a:t> p = .26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cs typeface="Courier New" panose="02070309020205020404" pitchFamily="49" charset="0"/>
              </a:rPr>
              <a:t>i.e., y </a:t>
            </a:r>
            <a:r>
              <a:rPr lang="en-US" dirty="0">
                <a:sym typeface="Symbol"/>
              </a:rPr>
              <a:t> </a:t>
            </a:r>
            <a:r>
              <a:rPr lang="en-US" dirty="0">
                <a:cs typeface="Courier New" panose="02070309020205020404" pitchFamily="49" charset="0"/>
              </a:rPr>
              <a:t>log(y) or y</a:t>
            </a:r>
            <a:r>
              <a:rPr lang="en-US" baseline="30000" dirty="0">
                <a:cs typeface="Courier New" panose="02070309020205020404" pitchFamily="49" charset="0"/>
              </a:rPr>
              <a:t>1/4</a:t>
            </a: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r>
              <a:rPr lang="en-US" baseline="30000" dirty="0">
                <a:cs typeface="Courier New" panose="02070309020205020404" pitchFamily="49" charset="0"/>
              </a:rPr>
              <a:t>NB: both axes plotted on log scale</a:t>
            </a:r>
          </a:p>
        </p:txBody>
      </p:sp>
    </p:spTree>
    <p:extLst>
      <p:ext uri="{BB962C8B-B14F-4D97-AF65-F5344CB8AC3E}">
        <p14:creationId xmlns:p14="http://schemas.microsoft.com/office/powerpoint/2010/main" val="18735846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526C-4188-4E84-96FE-DFE725A3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 Cox transformation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C604B-1FC4-403A-8917-4A87C949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Box &amp; Cox proposed to transform y to a power, y </a:t>
            </a:r>
            <a:r>
              <a:rPr lang="en-US" sz="2400" dirty="0">
                <a:sym typeface="Symbol" panose="05050102010706020507" pitchFamily="18" charset="2"/>
              </a:rPr>
              <a:t> y</a:t>
            </a:r>
            <a:r>
              <a:rPr lang="en-US" sz="2400" baseline="30000" dirty="0">
                <a:sym typeface="Symbol" panose="05050102010706020507" pitchFamily="18" charset="2"/>
              </a:rPr>
              <a:t>() </a:t>
            </a:r>
            <a:r>
              <a:rPr lang="en-US" sz="2400" dirty="0">
                <a:sym typeface="Symbol" panose="05050102010706020507" pitchFamily="18" charset="2"/>
              </a:rPr>
              <a:t>to minimize the residual SS (or maximize the likelihood)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normal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linear in with X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7E17C-080A-404E-B4DC-4126A676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29C60E4-7CA9-4F5C-9E04-5843D1C38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22278"/>
            <a:ext cx="3368040" cy="1607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6850F-334C-489F-8635-0BDDBDAF9674}"/>
              </a:ext>
            </a:extLst>
          </p:cNvPr>
          <p:cNvSpPr txBox="1"/>
          <p:nvPr/>
        </p:nvSpPr>
        <p:spPr>
          <a:xfrm>
            <a:off x="529590" y="3308104"/>
            <a:ext cx="35890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for </a:t>
            </a:r>
            <a:r>
              <a:rPr lang="en-US" dirty="0">
                <a:sym typeface="Symbol" panose="05050102010706020507" pitchFamily="18" charset="2"/>
              </a:rPr>
              <a:t>y</a:t>
            </a:r>
            <a:r>
              <a:rPr lang="en-US" baseline="30000" dirty="0">
                <a:sym typeface="Symbol" panose="05050102010706020507" pitchFamily="18" charset="2"/>
              </a:rPr>
              <a:t>()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y</a:t>
            </a:r>
            <a:r>
              <a:rPr lang="en-US" sz="1600" baseline="30000" dirty="0">
                <a:sym typeface="Symbol" panose="05050102010706020507" pitchFamily="18" charset="2"/>
              </a:rPr>
              <a:t>(0)</a:t>
            </a:r>
            <a:r>
              <a:rPr lang="en-US" sz="1600" dirty="0"/>
              <a:t> : log</a:t>
            </a:r>
            <a:r>
              <a:rPr lang="en-US" sz="1600" baseline="-25000" dirty="0"/>
              <a:t>e</a:t>
            </a:r>
            <a:r>
              <a:rPr lang="en-US" sz="1600" dirty="0"/>
              <a:t>(y)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 &lt; 0: flip sign to keep same order</a:t>
            </a:r>
            <a:endParaRPr lang="en-US" sz="1600" dirty="0"/>
          </a:p>
        </p:txBody>
      </p:sp>
      <p:pic>
        <p:nvPicPr>
          <p:cNvPr id="11" name="Picture 10" descr="Text, table&#10;&#10;Description automatically generated">
            <a:extLst>
              <a:ext uri="{FF2B5EF4-FFF2-40B4-BE49-F238E27FC236}">
                <a16:creationId xmlns:a16="http://schemas.microsoft.com/office/drawing/2014/main" id="{E8FBB331-A71C-4D0C-B959-03C869735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4" y="4352281"/>
            <a:ext cx="3905250" cy="15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picture?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3" y="1676400"/>
            <a:ext cx="7115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1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0FA0-3A9F-4695-A16D-74390C44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Cars93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78E46-9486-4DFB-BD3E-740F1CCC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D76C-46FE-487A-B42D-3F95B12580A4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does gas mileage (</a:t>
            </a:r>
            <a:r>
              <a:rPr lang="en-US" sz="2000" dirty="0" err="1"/>
              <a:t>MPG.city</a:t>
            </a:r>
            <a:r>
              <a:rPr lang="en-US" sz="2000" dirty="0"/>
              <a:t>) depend on vehicle weight?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04043-7953-4147-A27E-F57BA12AAD14}"/>
              </a:ext>
            </a:extLst>
          </p:cNvPr>
          <p:cNvSpPr txBox="1"/>
          <p:nvPr/>
        </p:nvSpPr>
        <p:spPr>
          <a:xfrm>
            <a:off x="533400" y="1828800"/>
            <a:ext cx="8153400" cy="95410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&gt; cars.mod &lt;- </a:t>
            </a:r>
            <a:r>
              <a:rPr lang="en-US" sz="1400" dirty="0" err="1">
                <a:latin typeface="Lucida Console" panose="020B0609040504020204" pitchFamily="49" charset="0"/>
              </a:rPr>
              <a:t>lm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MPG.city</a:t>
            </a:r>
            <a:r>
              <a:rPr lang="en-US" sz="1400" dirty="0">
                <a:latin typeface="Lucida Console" panose="020B0609040504020204" pitchFamily="49" charset="0"/>
              </a:rPr>
              <a:t> ~ Weight, Cars93)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&gt; </a:t>
            </a:r>
            <a:r>
              <a:rPr lang="en-US" sz="1400" dirty="0" err="1">
                <a:latin typeface="Lucida Console" panose="020B0609040504020204" pitchFamily="49" charset="0"/>
              </a:rPr>
              <a:t>coef</a:t>
            </a:r>
            <a:r>
              <a:rPr lang="en-US" sz="1400" dirty="0">
                <a:latin typeface="Lucida Console" panose="020B0609040504020204" pitchFamily="49" charset="0"/>
              </a:rPr>
              <a:t>(cars.mod)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(Intercept)      Weight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47.04835    -0.00803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9D61ED2-242D-4DC5-AE58-AC71F079C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98" y="2851901"/>
            <a:ext cx="3712000" cy="370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/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Relationship clearly non-linear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Tukey arrow rule</a:t>
                </a:r>
                <a:r>
                  <a:rPr lang="en-US" dirty="0"/>
                  <a:t>: transform Y (or X)</a:t>
                </a:r>
              </a:p>
              <a:p>
                <a:r>
                  <a:rPr lang="en-US" dirty="0"/>
                  <a:t>as arrow thru the curve bulges</a:t>
                </a:r>
              </a:p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𝑦</m:t>
                        </m:r>
                      </m:e>
                    </m:rad>
                  </m:oMath>
                </a14:m>
                <a:r>
                  <a:rPr lang="en-US" b="0" dirty="0">
                    <a:sym typeface="Symbol" panose="05050102010706020507" pitchFamily="18" charset="2"/>
                  </a:rPr>
                  <a:t>, log(y), 1/y</a:t>
                </a:r>
              </a:p>
              <a:p>
                <a:r>
                  <a:rPr lang="en-US" dirty="0"/>
                  <a:t>x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, log(x), 1/x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blipFill>
                <a:blip r:embed="rId3"/>
                <a:stretch>
                  <a:fillRect l="-1480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0280B4-B342-46CD-AC9C-71A4A86B079C}"/>
              </a:ext>
            </a:extLst>
          </p:cNvPr>
          <p:cNvCxnSpPr>
            <a:cxnSpLocks/>
          </p:cNvCxnSpPr>
          <p:nvPr/>
        </p:nvCxnSpPr>
        <p:spPr>
          <a:xfrm flipH="1">
            <a:off x="5486400" y="4419600"/>
            <a:ext cx="1447800" cy="14817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CAB260-8DD6-4A9D-9D1C-F2EC51252224}"/>
              </a:ext>
            </a:extLst>
          </p:cNvPr>
          <p:cNvCxnSpPr>
            <a:cxnSpLocks/>
          </p:cNvCxnSpPr>
          <p:nvPr/>
        </p:nvCxnSpPr>
        <p:spPr>
          <a:xfrm>
            <a:off x="5029200" y="4191000"/>
            <a:ext cx="0" cy="17103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7193D9-EB75-468A-B38A-0BDF3AA7D312}"/>
              </a:ext>
            </a:extLst>
          </p:cNvPr>
          <p:cNvCxnSpPr/>
          <p:nvPr/>
        </p:nvCxnSpPr>
        <p:spPr>
          <a:xfrm flipH="1">
            <a:off x="5562600" y="6172200"/>
            <a:ext cx="1502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09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9484-0D69-421D-9D44-9CC68615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MASSextra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0566C-4EF0-4235-B8F3-24583CDE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99E7C-01FA-4E57-B05B-2D3381F152A2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MASSExtra</a:t>
            </a:r>
            <a:r>
              <a:rPr lang="en-US" dirty="0"/>
              <a:t>)</a:t>
            </a:r>
          </a:p>
          <a:p>
            <a:r>
              <a:rPr lang="en-US" dirty="0"/>
              <a:t>&gt; </a:t>
            </a:r>
            <a:r>
              <a:rPr lang="en-US" dirty="0" err="1"/>
              <a:t>box_cox</a:t>
            </a:r>
            <a:r>
              <a:rPr lang="en-US" dirty="0"/>
              <a:t>(cars.mod)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 plot log likelihood vs. lambda</a:t>
            </a:r>
          </a:p>
          <a:p>
            <a:r>
              <a:rPr lang="en-US" dirty="0"/>
              <a:t>&gt; </a:t>
            </a:r>
            <a:r>
              <a:rPr lang="en-US" dirty="0" err="1"/>
              <a:t>lamba</a:t>
            </a:r>
            <a:r>
              <a:rPr lang="en-US" dirty="0"/>
              <a:t>(cars.mod)</a:t>
            </a:r>
          </a:p>
          <a:p>
            <a:r>
              <a:rPr lang="en-US" dirty="0"/>
              <a:t>[1] -1.26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B2C8FEE4-B4C5-4289-B8E2-7BCD5C6C0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87477"/>
            <a:ext cx="3138095" cy="30000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268D99D-72F8-4C77-B937-F859D9C4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78456"/>
            <a:ext cx="3200000" cy="3195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70041-BFB0-49BA-9156-C11B88250E22}"/>
              </a:ext>
            </a:extLst>
          </p:cNvPr>
          <p:cNvSpPr txBox="1"/>
          <p:nvPr/>
        </p:nvSpPr>
        <p:spPr>
          <a:xfrm>
            <a:off x="460743" y="2688240"/>
            <a:ext cx="351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plot of – log(L) ~ RSS shows the minimum &amp; CI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7C6BB-5FDF-432E-9980-49F7E2076E83}"/>
              </a:ext>
            </a:extLst>
          </p:cNvPr>
          <p:cNvSpPr txBox="1"/>
          <p:nvPr/>
        </p:nvSpPr>
        <p:spPr>
          <a:xfrm>
            <a:off x="4572000" y="2714326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(</a:t>
            </a:r>
            <a:r>
              <a:rPr lang="en-US" dirty="0" err="1"/>
              <a:t>bc</a:t>
            </a:r>
            <a:r>
              <a:rPr lang="en-US" dirty="0"/>
              <a:t>(</a:t>
            </a:r>
            <a:r>
              <a:rPr lang="en-US" dirty="0" err="1">
                <a:latin typeface="Lucida Console" panose="020B0609040504020204" pitchFamily="49" charset="0"/>
              </a:rPr>
              <a:t>MPG.city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/>
              <a:t>lamba</a:t>
            </a:r>
            <a:r>
              <a:rPr lang="en-US" dirty="0"/>
              <a:t>(cars.mod))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C4044E-AF95-488A-A1CB-76DBA7F62C3E}"/>
              </a:ext>
            </a:extLst>
          </p:cNvPr>
          <p:cNvCxnSpPr/>
          <p:nvPr/>
        </p:nvCxnSpPr>
        <p:spPr>
          <a:xfrm>
            <a:off x="2830033" y="4800600"/>
            <a:ext cx="0" cy="99970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B150FC-6FD9-44B9-A8AC-A68585A3396A}"/>
              </a:ext>
            </a:extLst>
          </p:cNvPr>
          <p:cNvSpPr txBox="1"/>
          <p:nvPr/>
        </p:nvSpPr>
        <p:spPr>
          <a:xfrm>
            <a:off x="2563333" y="4539481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9454787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Tables are for look-up; graphs can give insight</a:t>
            </a:r>
          </a:p>
          <a:p>
            <a:r>
              <a:rPr lang="en-US" sz="2800" dirty="0"/>
              <a:t>“Linear” models include so much more than ANOVA &amp; regression</a:t>
            </a:r>
          </a:p>
          <a:p>
            <a:r>
              <a:rPr lang="en-US" sz="2800" dirty="0"/>
              <a:t>Data plots are more effective when enhanced</a:t>
            </a:r>
          </a:p>
          <a:p>
            <a:pPr lvl="1"/>
            <a:r>
              <a:rPr lang="en-US" sz="2400" dirty="0"/>
              <a:t>data ellipses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strength &amp; precision of correlation</a:t>
            </a:r>
          </a:p>
          <a:p>
            <a:pPr lvl="1"/>
            <a:r>
              <a:rPr lang="en-US" sz="2400" dirty="0"/>
              <a:t>regression lines and smoothed curves</a:t>
            </a:r>
          </a:p>
          <a:p>
            <a:pPr lvl="1"/>
            <a:r>
              <a:rPr lang="en-US" sz="2400" dirty="0"/>
              <a:t>point identification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noteworthy observations</a:t>
            </a:r>
          </a:p>
          <a:p>
            <a:r>
              <a:rPr lang="en-US" sz="2800" dirty="0"/>
              <a:t>Effect plots show informative views of models</a:t>
            </a:r>
          </a:p>
          <a:p>
            <a:pPr lvl="1"/>
            <a:r>
              <a:rPr lang="en-US" sz="2400" dirty="0"/>
              <a:t>Visualize conditional effects, holding others constant</a:t>
            </a:r>
          </a:p>
          <a:p>
            <a:r>
              <a:rPr lang="en-US" sz="2800" dirty="0"/>
              <a:t>Diagnostic plots can reveal influential observations and need for transformations.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5791200" cy="715962"/>
          </a:xfrm>
        </p:spPr>
        <p:txBody>
          <a:bodyPr/>
          <a:lstStyle/>
          <a:p>
            <a:r>
              <a:rPr lang="en-US" dirty="0"/>
              <a:t>Sunlight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828800" cy="1121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4" y="1905000"/>
            <a:ext cx="5166880" cy="4371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153879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didn’t  they say this in the first place?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2798325"/>
            <a:ext cx="19812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This is a presentation graph equivalent of the table</a:t>
            </a:r>
          </a:p>
          <a:p>
            <a:endParaRPr lang="en-US" sz="1600" dirty="0"/>
          </a:p>
          <a:p>
            <a:r>
              <a:rPr lang="en-US" sz="1600" dirty="0"/>
              <a:t>Shows </a:t>
            </a:r>
            <a:r>
              <a:rPr lang="en-US" sz="1600" dirty="0">
                <a:solidFill>
                  <a:srgbClr val="FF0000"/>
                </a:solidFill>
              </a:rPr>
              <a:t>standardized coefficient</a:t>
            </a:r>
            <a:r>
              <a:rPr lang="en-US" sz="1600" dirty="0"/>
              <a:t> with 95% CI</a:t>
            </a:r>
          </a:p>
          <a:p>
            <a:endParaRPr lang="en-US" sz="1600" dirty="0"/>
          </a:p>
          <a:p>
            <a:r>
              <a:rPr lang="en-US" sz="1600" dirty="0"/>
              <a:t>Factors (Country) are shown relative to the baseline category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1350264"/>
            <a:ext cx="25146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coefplot</a:t>
            </a:r>
            <a:r>
              <a:rPr lang="en-US" dirty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2724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Run, don’t walk toward the sunlight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4335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can give enlightenment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1219200"/>
            <a:ext cx="3657600" cy="5056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12954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greatest value of a picture is when it forces us to notice what we never expected to see.</a:t>
            </a:r>
          </a:p>
          <a:p>
            <a:r>
              <a:rPr lang="en-US" dirty="0"/>
              <a:t>-- John W. </a:t>
            </a:r>
            <a:r>
              <a:rPr lang="en-US" dirty="0" err="1"/>
              <a:t>Tukey</a:t>
            </a:r>
            <a:endParaRPr lang="en-US" dirty="0"/>
          </a:p>
        </p:txBody>
      </p:sp>
      <p:pic>
        <p:nvPicPr>
          <p:cNvPr id="6" name="Picture 4" descr="davishw2">
            <a:extLst>
              <a:ext uri="{FF2B5EF4-FFF2-40B4-BE49-F238E27FC236}">
                <a16:creationId xmlns:a16="http://schemas.microsoft.com/office/drawing/2014/main" id="{11E12550-C817-4DA2-90E1-4CDD22AA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36" y="3196347"/>
            <a:ext cx="3153728" cy="31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53E1B-3E5F-4122-884E-F7953C696513}"/>
              </a:ext>
            </a:extLst>
          </p:cNvPr>
          <p:cNvSpPr txBox="1"/>
          <p:nvPr/>
        </p:nvSpPr>
        <p:spPr>
          <a:xfrm>
            <a:off x="4724400" y="2832803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Effect of one rotten point on regression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10D3C9-D371-43C6-A6B3-DCC91540C7D5}"/>
              </a:ext>
            </a:extLst>
          </p:cNvPr>
          <p:cNvSpPr/>
          <p:nvPr/>
        </p:nvSpPr>
        <p:spPr>
          <a:xfrm>
            <a:off x="7610475" y="5486400"/>
            <a:ext cx="304800" cy="307777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FE436-7BEF-40F5-B543-E3D5196C507F}"/>
              </a:ext>
            </a:extLst>
          </p:cNvPr>
          <p:cNvCxnSpPr>
            <a:cxnSpLocks/>
          </p:cNvCxnSpPr>
          <p:nvPr/>
        </p:nvCxnSpPr>
        <p:spPr>
          <a:xfrm>
            <a:off x="7762875" y="3249211"/>
            <a:ext cx="0" cy="1524000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3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H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5928</TotalTime>
  <Words>4674</Words>
  <Application>Microsoft Office PowerPoint</Application>
  <PresentationFormat>On-screen Show (4:3)</PresentationFormat>
  <Paragraphs>641</Paragraphs>
  <Slides>62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Cambria Math</vt:lpstr>
      <vt:lpstr>Courier New</vt:lpstr>
      <vt:lpstr>Lucida Console</vt:lpstr>
      <vt:lpstr>Lucida Sans Typewriter</vt:lpstr>
      <vt:lpstr>Wingdings</vt:lpstr>
      <vt:lpstr>CHF</vt:lpstr>
      <vt:lpstr>Equation</vt:lpstr>
      <vt:lpstr>Visualizing Linear Models:  An R Bag of Tricks Session 1: Getting Started</vt:lpstr>
      <vt:lpstr>Today’s topics</vt:lpstr>
      <vt:lpstr>What you need</vt:lpstr>
      <vt:lpstr>Why plot your data?</vt:lpstr>
      <vt:lpstr>Cucumbers</vt:lpstr>
      <vt:lpstr>What’s wrong with this picture?</vt:lpstr>
      <vt:lpstr>Sunlight</vt:lpstr>
      <vt:lpstr>Run, don’t walk toward the sunlight</vt:lpstr>
      <vt:lpstr>Graphs can give enlightenment</vt:lpstr>
      <vt:lpstr>Dangers of numbers-only output</vt:lpstr>
      <vt:lpstr>Sometimes, don’t need numbers at all</vt:lpstr>
      <vt:lpstr>If you do need tables– make them pretty</vt:lpstr>
      <vt:lpstr>Visual table ideas: Heatmap shading</vt:lpstr>
      <vt:lpstr>Visual table ideas: Heatmap shading</vt:lpstr>
      <vt:lpstr>Visual table ideas: Sparklines</vt:lpstr>
      <vt:lpstr>Linear models</vt:lpstr>
      <vt:lpstr>The General Linear Model</vt:lpstr>
      <vt:lpstr>Fitting linear models in R: lm()</vt:lpstr>
      <vt:lpstr>Fitting linear models in R: lm()</vt:lpstr>
      <vt:lpstr>Generalized Linear Models: glm()</vt:lpstr>
      <vt:lpstr>Generalized Linear Models</vt:lpstr>
      <vt:lpstr>Model-based methods: Overview</vt:lpstr>
      <vt:lpstr>Plots for linear models</vt:lpstr>
      <vt:lpstr>Plots for linear models</vt:lpstr>
      <vt:lpstr>Plots for linear models</vt:lpstr>
      <vt:lpstr>R packages</vt:lpstr>
      <vt:lpstr>Occupational Prestige data</vt:lpstr>
      <vt:lpstr>Follow along</vt:lpstr>
      <vt:lpstr>Informative scatterplots</vt:lpstr>
      <vt:lpstr>Informative scatterplots</vt:lpstr>
      <vt:lpstr>Try log(income)</vt:lpstr>
      <vt:lpstr>Stratify by type?</vt:lpstr>
      <vt:lpstr>Scatterplot matrix</vt:lpstr>
      <vt:lpstr>Fit a simple model</vt:lpstr>
      <vt:lpstr>Fit a more complex model</vt:lpstr>
      <vt:lpstr>Coefficient plots</vt:lpstr>
      <vt:lpstr>Model (effect) plots</vt:lpstr>
      <vt:lpstr>Model (effect) plots: education</vt:lpstr>
      <vt:lpstr>Model (effect) plots</vt:lpstr>
      <vt:lpstr>Model (effect) plots: women</vt:lpstr>
      <vt:lpstr>Model (effect) plots: income</vt:lpstr>
      <vt:lpstr>visreg plots: Air quality data</vt:lpstr>
      <vt:lpstr>Air quality: main effects model</vt:lpstr>
      <vt:lpstr>visreg conditional plots</vt:lpstr>
      <vt:lpstr>Factor variables &amp; interactions</vt:lpstr>
      <vt:lpstr>Factor variables &amp; interactions</vt:lpstr>
      <vt:lpstr>Non-linear effects</vt:lpstr>
      <vt:lpstr>Response surface models (visreg2d)</vt:lpstr>
      <vt:lpstr>Regression trees</vt:lpstr>
      <vt:lpstr>Prestige data: rpart tree</vt:lpstr>
      <vt:lpstr>Prestige data: rpart tree</vt:lpstr>
      <vt:lpstr>Diagnostic plots</vt:lpstr>
      <vt:lpstr>The “regression quartet”</vt:lpstr>
      <vt:lpstr>Unusual data: Leverage &amp; Influence</vt:lpstr>
      <vt:lpstr>Influence plots</vt:lpstr>
      <vt:lpstr>Model diagnosis: Influence in regression</vt:lpstr>
      <vt:lpstr>Spread-level plots</vt:lpstr>
      <vt:lpstr>Spread-level plot: baseball data</vt:lpstr>
      <vt:lpstr>Box Cox transformation</vt:lpstr>
      <vt:lpstr>Example: Cars93 data</vt:lpstr>
      <vt:lpstr>MASSextra package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lecture1</dc:title>
  <dc:creator>Michael L Friendly</dc:creator>
  <cp:lastModifiedBy>Michael L Friendly</cp:lastModifiedBy>
  <cp:revision>55</cp:revision>
  <dcterms:created xsi:type="dcterms:W3CDTF">2021-02-08T16:49:07Z</dcterms:created>
  <dcterms:modified xsi:type="dcterms:W3CDTF">2021-10-25T21:45:31Z</dcterms:modified>
</cp:coreProperties>
</file>